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62" r:id="rId5"/>
    <p:sldId id="265" r:id="rId6"/>
    <p:sldId id="266" r:id="rId7"/>
    <p:sldId id="263" r:id="rId8"/>
    <p:sldId id="267" r:id="rId9"/>
    <p:sldId id="264" r:id="rId10"/>
    <p:sldId id="270" r:id="rId11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l 1" id="{792241E7-DF7F-4E46-9A7C-73BAF1E5F0A1}">
          <p14:sldIdLst>
            <p14:sldId id="262"/>
            <p14:sldId id="265"/>
          </p14:sldIdLst>
        </p14:section>
        <p14:section name="Model 2" id="{A36A6EA4-DDE3-4C69-87DD-B5D580C60D53}">
          <p14:sldIdLst>
            <p14:sldId id="266"/>
            <p14:sldId id="263"/>
          </p14:sldIdLst>
        </p14:section>
        <p14:section name="Model 3" id="{E187C319-09F9-43C4-AE11-EF27B642AD2D}">
          <p14:sldIdLst>
            <p14:sldId id="267"/>
            <p14:sldId id="264"/>
          </p14:sldIdLst>
        </p14:section>
        <p14:section name="Sample" id="{97659A2F-D47D-49EF-BB29-3D1713836AF9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3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7" autoAdjust="0"/>
  </p:normalViewPr>
  <p:slideViewPr>
    <p:cSldViewPr snapToGrid="0" showGuides="1">
      <p:cViewPr>
        <p:scale>
          <a:sx n="100" d="100"/>
          <a:sy n="100" d="100"/>
        </p:scale>
        <p:origin x="1762" y="-2078"/>
      </p:cViewPr>
      <p:guideLst>
        <p:guide pos="2160"/>
        <p:guide orient="horz"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D5031C-D769-4B81-BDBD-55CAD897AD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E726D-BA5E-4E1A-98FC-14142FE6C0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2389D-9154-4C38-AF18-D81AF53274F0}" type="datetimeFigureOut">
              <a:rPr lang="en-US" smtClean="0"/>
              <a:t>1/12/2026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1190F-EA3E-4BE0-AADF-3A31969DC1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DA62-3DA5-4EF8-8147-31C18080A8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665C9-C574-45DD-8424-11B73DC22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2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27D22-D115-4CF2-BE84-ED8A12B36F7E}" type="datetimeFigureOut">
              <a:rPr lang="en-US" noProof="0" smtClean="0"/>
              <a:t>1/12/2026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36092-2EDF-47BF-99B1-B87430F95B7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05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0B8F65-C7D5-DAB8-33D3-9CF68B6E6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08" y="416498"/>
            <a:ext cx="6025661" cy="1470917"/>
          </a:xfrm>
          <a:prstGeom prst="round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182880"/>
          <a:lstStyle>
            <a:lvl1pPr>
              <a:defRPr spc="1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2EFB17-28E9-268D-B8A0-7DC8650467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308" y="2219705"/>
            <a:ext cx="1920240" cy="2194560"/>
          </a:xfrm>
          <a:prstGeom prst="round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45720" tIns="0" rIns="4572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spc="-700" baseline="0">
                <a:solidFill>
                  <a:schemeClr val="accent6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A92A8D-93C6-1E28-5656-38D3CC9330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323" y="3256134"/>
            <a:ext cx="1646238" cy="95948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96EF21B-8C91-6466-9989-3EBF159057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06040" y="2219705"/>
            <a:ext cx="3841652" cy="2194559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lIns="182880" tIns="13716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</a:t>
            </a:r>
          </a:p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E7BE60-1E23-AA8F-ADA4-305AB1A1ED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02182" y="3133566"/>
            <a:ext cx="481012" cy="51593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E7B03F1-2FB9-FBAA-5BF3-ACB3E7D35B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09242" y="3133566"/>
            <a:ext cx="899028" cy="515937"/>
          </a:xfrm>
        </p:spPr>
        <p:txBody>
          <a:bodyPr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05825F0-908D-CBCB-E28F-31FC2145F0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0530" y="3133566"/>
            <a:ext cx="467018" cy="515937"/>
          </a:xfrm>
        </p:spPr>
        <p:txBody>
          <a:bodyPr lIns="0" r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or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ABEDCD5-E37A-BBCD-97EC-4D674C8985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9808" y="3133566"/>
            <a:ext cx="475422" cy="51244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470DFE5-891E-9513-7433-ACF4D3EA15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7489" y="3133566"/>
            <a:ext cx="1062188" cy="512441"/>
          </a:xfrm>
        </p:spPr>
        <p:txBody>
          <a:bodyPr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5B4734-6F3F-027E-FB75-817F3C3A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2927665" y="3825687"/>
            <a:ext cx="3237522" cy="327607"/>
            <a:chOff x="2895029" y="3482049"/>
            <a:chExt cx="3237522" cy="32760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9" name="Freeform 2">
              <a:extLst>
                <a:ext uri="{FF2B5EF4-FFF2-40B4-BE49-F238E27FC236}">
                  <a16:creationId xmlns:a16="http://schemas.microsoft.com/office/drawing/2014/main" id="{04018B37-8707-DDF2-BC7C-A33D3D4C376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895029" y="3482049"/>
              <a:ext cx="249444" cy="327607"/>
            </a:xfrm>
            <a:custGeom>
              <a:avLst/>
              <a:gdLst>
                <a:gd name="connsiteX0" fmla="*/ 0 w 1568196"/>
                <a:gd name="connsiteY0" fmla="*/ 0 h 2059591"/>
                <a:gd name="connsiteX1" fmla="*/ 1568196 w 1568196"/>
                <a:gd name="connsiteY1" fmla="*/ 0 h 2059591"/>
                <a:gd name="connsiteX2" fmla="*/ 1538192 w 1568196"/>
                <a:gd name="connsiteY2" fmla="*/ 269272 h 2059591"/>
                <a:gd name="connsiteX3" fmla="*/ 1538031 w 1568196"/>
                <a:gd name="connsiteY3" fmla="*/ 269870 h 2059591"/>
                <a:gd name="connsiteX4" fmla="*/ 1380554 w 1568196"/>
                <a:gd name="connsiteY4" fmla="*/ 1683925 h 2059591"/>
                <a:gd name="connsiteX5" fmla="*/ 1338739 w 1568196"/>
                <a:gd name="connsiteY5" fmla="*/ 2059591 h 2059591"/>
                <a:gd name="connsiteX6" fmla="*/ 229457 w 1568196"/>
                <a:gd name="connsiteY6" fmla="*/ 2059591 h 2059591"/>
                <a:gd name="connsiteX7" fmla="*/ 187643 w 1568196"/>
                <a:gd name="connsiteY7" fmla="*/ 1683925 h 2059591"/>
                <a:gd name="connsiteX8" fmla="*/ 30004 w 1568196"/>
                <a:gd name="connsiteY8" fmla="*/ 269272 h 205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8196" h="2059591">
                  <a:moveTo>
                    <a:pt x="0" y="0"/>
                  </a:moveTo>
                  <a:lnTo>
                    <a:pt x="1568196" y="0"/>
                  </a:lnTo>
                  <a:lnTo>
                    <a:pt x="1538192" y="269272"/>
                  </a:lnTo>
                  <a:lnTo>
                    <a:pt x="1538031" y="269870"/>
                  </a:lnTo>
                  <a:lnTo>
                    <a:pt x="1380554" y="1683925"/>
                  </a:lnTo>
                  <a:lnTo>
                    <a:pt x="1338739" y="2059591"/>
                  </a:lnTo>
                  <a:lnTo>
                    <a:pt x="229457" y="2059591"/>
                  </a:lnTo>
                  <a:cubicBezTo>
                    <a:pt x="229457" y="2059591"/>
                    <a:pt x="192119" y="1724120"/>
                    <a:pt x="187643" y="1683925"/>
                  </a:cubicBezTo>
                  <a:lnTo>
                    <a:pt x="30004" y="2692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92B55935-176D-3A3B-C6FA-60376A3AC26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321897" y="3482049"/>
              <a:ext cx="249444" cy="327607"/>
            </a:xfrm>
            <a:custGeom>
              <a:avLst/>
              <a:gdLst>
                <a:gd name="connsiteX0" fmla="*/ 0 w 1568196"/>
                <a:gd name="connsiteY0" fmla="*/ 0 h 2059591"/>
                <a:gd name="connsiteX1" fmla="*/ 1568196 w 1568196"/>
                <a:gd name="connsiteY1" fmla="*/ 0 h 2059591"/>
                <a:gd name="connsiteX2" fmla="*/ 1538192 w 1568196"/>
                <a:gd name="connsiteY2" fmla="*/ 269272 h 2059591"/>
                <a:gd name="connsiteX3" fmla="*/ 1538031 w 1568196"/>
                <a:gd name="connsiteY3" fmla="*/ 269870 h 2059591"/>
                <a:gd name="connsiteX4" fmla="*/ 1380554 w 1568196"/>
                <a:gd name="connsiteY4" fmla="*/ 1683925 h 2059591"/>
                <a:gd name="connsiteX5" fmla="*/ 1338739 w 1568196"/>
                <a:gd name="connsiteY5" fmla="*/ 2059591 h 2059591"/>
                <a:gd name="connsiteX6" fmla="*/ 229457 w 1568196"/>
                <a:gd name="connsiteY6" fmla="*/ 2059591 h 2059591"/>
                <a:gd name="connsiteX7" fmla="*/ 187643 w 1568196"/>
                <a:gd name="connsiteY7" fmla="*/ 1683925 h 2059591"/>
                <a:gd name="connsiteX8" fmla="*/ 30004 w 1568196"/>
                <a:gd name="connsiteY8" fmla="*/ 269272 h 205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8196" h="2059591">
                  <a:moveTo>
                    <a:pt x="0" y="0"/>
                  </a:moveTo>
                  <a:lnTo>
                    <a:pt x="1568196" y="0"/>
                  </a:lnTo>
                  <a:lnTo>
                    <a:pt x="1538192" y="269272"/>
                  </a:lnTo>
                  <a:lnTo>
                    <a:pt x="1538031" y="269870"/>
                  </a:lnTo>
                  <a:lnTo>
                    <a:pt x="1380554" y="1683925"/>
                  </a:lnTo>
                  <a:lnTo>
                    <a:pt x="1338739" y="2059591"/>
                  </a:lnTo>
                  <a:lnTo>
                    <a:pt x="229457" y="2059591"/>
                  </a:lnTo>
                  <a:cubicBezTo>
                    <a:pt x="229457" y="2059591"/>
                    <a:pt x="192119" y="1724120"/>
                    <a:pt x="187643" y="1683925"/>
                  </a:cubicBezTo>
                  <a:lnTo>
                    <a:pt x="30004" y="2692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5ACF3057-CCD0-0279-2B51-240280D3BEB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748765" y="3482049"/>
              <a:ext cx="249444" cy="327607"/>
            </a:xfrm>
            <a:custGeom>
              <a:avLst/>
              <a:gdLst>
                <a:gd name="connsiteX0" fmla="*/ 0 w 1568196"/>
                <a:gd name="connsiteY0" fmla="*/ 0 h 2059591"/>
                <a:gd name="connsiteX1" fmla="*/ 1568196 w 1568196"/>
                <a:gd name="connsiteY1" fmla="*/ 0 h 2059591"/>
                <a:gd name="connsiteX2" fmla="*/ 1538192 w 1568196"/>
                <a:gd name="connsiteY2" fmla="*/ 269272 h 2059591"/>
                <a:gd name="connsiteX3" fmla="*/ 1538031 w 1568196"/>
                <a:gd name="connsiteY3" fmla="*/ 269870 h 2059591"/>
                <a:gd name="connsiteX4" fmla="*/ 1380554 w 1568196"/>
                <a:gd name="connsiteY4" fmla="*/ 1683925 h 2059591"/>
                <a:gd name="connsiteX5" fmla="*/ 1338739 w 1568196"/>
                <a:gd name="connsiteY5" fmla="*/ 2059591 h 2059591"/>
                <a:gd name="connsiteX6" fmla="*/ 229457 w 1568196"/>
                <a:gd name="connsiteY6" fmla="*/ 2059591 h 2059591"/>
                <a:gd name="connsiteX7" fmla="*/ 187643 w 1568196"/>
                <a:gd name="connsiteY7" fmla="*/ 1683925 h 2059591"/>
                <a:gd name="connsiteX8" fmla="*/ 30004 w 1568196"/>
                <a:gd name="connsiteY8" fmla="*/ 269272 h 205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8196" h="2059591">
                  <a:moveTo>
                    <a:pt x="0" y="0"/>
                  </a:moveTo>
                  <a:lnTo>
                    <a:pt x="1568196" y="0"/>
                  </a:lnTo>
                  <a:lnTo>
                    <a:pt x="1538192" y="269272"/>
                  </a:lnTo>
                  <a:lnTo>
                    <a:pt x="1538031" y="269870"/>
                  </a:lnTo>
                  <a:lnTo>
                    <a:pt x="1380554" y="1683925"/>
                  </a:lnTo>
                  <a:lnTo>
                    <a:pt x="1338739" y="2059591"/>
                  </a:lnTo>
                  <a:lnTo>
                    <a:pt x="229457" y="2059591"/>
                  </a:lnTo>
                  <a:cubicBezTo>
                    <a:pt x="229457" y="2059591"/>
                    <a:pt x="192119" y="1724120"/>
                    <a:pt x="187643" y="1683925"/>
                  </a:cubicBezTo>
                  <a:lnTo>
                    <a:pt x="30004" y="2692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3D0DAA35-407B-D83C-86F3-56C80BD8BC9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175633" y="3482049"/>
              <a:ext cx="249444" cy="327607"/>
            </a:xfrm>
            <a:custGeom>
              <a:avLst/>
              <a:gdLst>
                <a:gd name="connsiteX0" fmla="*/ 0 w 1568196"/>
                <a:gd name="connsiteY0" fmla="*/ 0 h 2059591"/>
                <a:gd name="connsiteX1" fmla="*/ 1568196 w 1568196"/>
                <a:gd name="connsiteY1" fmla="*/ 0 h 2059591"/>
                <a:gd name="connsiteX2" fmla="*/ 1538192 w 1568196"/>
                <a:gd name="connsiteY2" fmla="*/ 269272 h 2059591"/>
                <a:gd name="connsiteX3" fmla="*/ 1538031 w 1568196"/>
                <a:gd name="connsiteY3" fmla="*/ 269870 h 2059591"/>
                <a:gd name="connsiteX4" fmla="*/ 1380554 w 1568196"/>
                <a:gd name="connsiteY4" fmla="*/ 1683925 h 2059591"/>
                <a:gd name="connsiteX5" fmla="*/ 1338739 w 1568196"/>
                <a:gd name="connsiteY5" fmla="*/ 2059591 h 2059591"/>
                <a:gd name="connsiteX6" fmla="*/ 229457 w 1568196"/>
                <a:gd name="connsiteY6" fmla="*/ 2059591 h 2059591"/>
                <a:gd name="connsiteX7" fmla="*/ 187643 w 1568196"/>
                <a:gd name="connsiteY7" fmla="*/ 1683925 h 2059591"/>
                <a:gd name="connsiteX8" fmla="*/ 30004 w 1568196"/>
                <a:gd name="connsiteY8" fmla="*/ 269272 h 205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8196" h="2059591">
                  <a:moveTo>
                    <a:pt x="0" y="0"/>
                  </a:moveTo>
                  <a:lnTo>
                    <a:pt x="1568196" y="0"/>
                  </a:lnTo>
                  <a:lnTo>
                    <a:pt x="1538192" y="269272"/>
                  </a:lnTo>
                  <a:lnTo>
                    <a:pt x="1538031" y="269870"/>
                  </a:lnTo>
                  <a:lnTo>
                    <a:pt x="1380554" y="1683925"/>
                  </a:lnTo>
                  <a:lnTo>
                    <a:pt x="1338739" y="2059591"/>
                  </a:lnTo>
                  <a:lnTo>
                    <a:pt x="229457" y="2059591"/>
                  </a:lnTo>
                  <a:cubicBezTo>
                    <a:pt x="229457" y="2059591"/>
                    <a:pt x="192119" y="1724120"/>
                    <a:pt x="187643" y="1683925"/>
                  </a:cubicBezTo>
                  <a:lnTo>
                    <a:pt x="30004" y="2692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AB31143D-9CF7-4052-EE75-037B6A41544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602501" y="3482049"/>
              <a:ext cx="249444" cy="327607"/>
            </a:xfrm>
            <a:custGeom>
              <a:avLst/>
              <a:gdLst>
                <a:gd name="connsiteX0" fmla="*/ 0 w 1568196"/>
                <a:gd name="connsiteY0" fmla="*/ 0 h 2059591"/>
                <a:gd name="connsiteX1" fmla="*/ 1568196 w 1568196"/>
                <a:gd name="connsiteY1" fmla="*/ 0 h 2059591"/>
                <a:gd name="connsiteX2" fmla="*/ 1538192 w 1568196"/>
                <a:gd name="connsiteY2" fmla="*/ 269272 h 2059591"/>
                <a:gd name="connsiteX3" fmla="*/ 1538031 w 1568196"/>
                <a:gd name="connsiteY3" fmla="*/ 269870 h 2059591"/>
                <a:gd name="connsiteX4" fmla="*/ 1380554 w 1568196"/>
                <a:gd name="connsiteY4" fmla="*/ 1683925 h 2059591"/>
                <a:gd name="connsiteX5" fmla="*/ 1338739 w 1568196"/>
                <a:gd name="connsiteY5" fmla="*/ 2059591 h 2059591"/>
                <a:gd name="connsiteX6" fmla="*/ 229457 w 1568196"/>
                <a:gd name="connsiteY6" fmla="*/ 2059591 h 2059591"/>
                <a:gd name="connsiteX7" fmla="*/ 187643 w 1568196"/>
                <a:gd name="connsiteY7" fmla="*/ 1683925 h 2059591"/>
                <a:gd name="connsiteX8" fmla="*/ 30004 w 1568196"/>
                <a:gd name="connsiteY8" fmla="*/ 269272 h 205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8196" h="2059591">
                  <a:moveTo>
                    <a:pt x="0" y="0"/>
                  </a:moveTo>
                  <a:lnTo>
                    <a:pt x="1568196" y="0"/>
                  </a:lnTo>
                  <a:lnTo>
                    <a:pt x="1538192" y="269272"/>
                  </a:lnTo>
                  <a:lnTo>
                    <a:pt x="1538031" y="269870"/>
                  </a:lnTo>
                  <a:lnTo>
                    <a:pt x="1380554" y="1683925"/>
                  </a:lnTo>
                  <a:lnTo>
                    <a:pt x="1338739" y="2059591"/>
                  </a:lnTo>
                  <a:lnTo>
                    <a:pt x="229457" y="2059591"/>
                  </a:lnTo>
                  <a:cubicBezTo>
                    <a:pt x="229457" y="2059591"/>
                    <a:pt x="192119" y="1724120"/>
                    <a:pt x="187643" y="1683925"/>
                  </a:cubicBezTo>
                  <a:lnTo>
                    <a:pt x="30004" y="2692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8AC4245-A0F9-5BF4-1B52-2DAA271F5B07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029369" y="3482049"/>
              <a:ext cx="249444" cy="327607"/>
            </a:xfrm>
            <a:custGeom>
              <a:avLst/>
              <a:gdLst>
                <a:gd name="connsiteX0" fmla="*/ 0 w 1568196"/>
                <a:gd name="connsiteY0" fmla="*/ 0 h 2059591"/>
                <a:gd name="connsiteX1" fmla="*/ 1568196 w 1568196"/>
                <a:gd name="connsiteY1" fmla="*/ 0 h 2059591"/>
                <a:gd name="connsiteX2" fmla="*/ 1538192 w 1568196"/>
                <a:gd name="connsiteY2" fmla="*/ 269272 h 2059591"/>
                <a:gd name="connsiteX3" fmla="*/ 1538031 w 1568196"/>
                <a:gd name="connsiteY3" fmla="*/ 269870 h 2059591"/>
                <a:gd name="connsiteX4" fmla="*/ 1380554 w 1568196"/>
                <a:gd name="connsiteY4" fmla="*/ 1683925 h 2059591"/>
                <a:gd name="connsiteX5" fmla="*/ 1338739 w 1568196"/>
                <a:gd name="connsiteY5" fmla="*/ 2059591 h 2059591"/>
                <a:gd name="connsiteX6" fmla="*/ 229457 w 1568196"/>
                <a:gd name="connsiteY6" fmla="*/ 2059591 h 2059591"/>
                <a:gd name="connsiteX7" fmla="*/ 187643 w 1568196"/>
                <a:gd name="connsiteY7" fmla="*/ 1683925 h 2059591"/>
                <a:gd name="connsiteX8" fmla="*/ 30004 w 1568196"/>
                <a:gd name="connsiteY8" fmla="*/ 269272 h 205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8196" h="2059591">
                  <a:moveTo>
                    <a:pt x="0" y="0"/>
                  </a:moveTo>
                  <a:lnTo>
                    <a:pt x="1568196" y="0"/>
                  </a:lnTo>
                  <a:lnTo>
                    <a:pt x="1538192" y="269272"/>
                  </a:lnTo>
                  <a:lnTo>
                    <a:pt x="1538031" y="269870"/>
                  </a:lnTo>
                  <a:lnTo>
                    <a:pt x="1380554" y="1683925"/>
                  </a:lnTo>
                  <a:lnTo>
                    <a:pt x="1338739" y="2059591"/>
                  </a:lnTo>
                  <a:lnTo>
                    <a:pt x="229457" y="2059591"/>
                  </a:lnTo>
                  <a:cubicBezTo>
                    <a:pt x="229457" y="2059591"/>
                    <a:pt x="192119" y="1724120"/>
                    <a:pt x="187643" y="1683925"/>
                  </a:cubicBezTo>
                  <a:lnTo>
                    <a:pt x="30004" y="2692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E146A90-06F1-D48C-B569-07A20E0357E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456237" y="3482049"/>
              <a:ext cx="249444" cy="327607"/>
            </a:xfrm>
            <a:custGeom>
              <a:avLst/>
              <a:gdLst>
                <a:gd name="connsiteX0" fmla="*/ 0 w 1568196"/>
                <a:gd name="connsiteY0" fmla="*/ 0 h 2059591"/>
                <a:gd name="connsiteX1" fmla="*/ 1568196 w 1568196"/>
                <a:gd name="connsiteY1" fmla="*/ 0 h 2059591"/>
                <a:gd name="connsiteX2" fmla="*/ 1538192 w 1568196"/>
                <a:gd name="connsiteY2" fmla="*/ 269272 h 2059591"/>
                <a:gd name="connsiteX3" fmla="*/ 1538031 w 1568196"/>
                <a:gd name="connsiteY3" fmla="*/ 269870 h 2059591"/>
                <a:gd name="connsiteX4" fmla="*/ 1380554 w 1568196"/>
                <a:gd name="connsiteY4" fmla="*/ 1683925 h 2059591"/>
                <a:gd name="connsiteX5" fmla="*/ 1338739 w 1568196"/>
                <a:gd name="connsiteY5" fmla="*/ 2059591 h 2059591"/>
                <a:gd name="connsiteX6" fmla="*/ 229457 w 1568196"/>
                <a:gd name="connsiteY6" fmla="*/ 2059591 h 2059591"/>
                <a:gd name="connsiteX7" fmla="*/ 187643 w 1568196"/>
                <a:gd name="connsiteY7" fmla="*/ 1683925 h 2059591"/>
                <a:gd name="connsiteX8" fmla="*/ 30004 w 1568196"/>
                <a:gd name="connsiteY8" fmla="*/ 269272 h 205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8196" h="2059591">
                  <a:moveTo>
                    <a:pt x="0" y="0"/>
                  </a:moveTo>
                  <a:lnTo>
                    <a:pt x="1568196" y="0"/>
                  </a:lnTo>
                  <a:lnTo>
                    <a:pt x="1538192" y="269272"/>
                  </a:lnTo>
                  <a:lnTo>
                    <a:pt x="1538031" y="269870"/>
                  </a:lnTo>
                  <a:lnTo>
                    <a:pt x="1380554" y="1683925"/>
                  </a:lnTo>
                  <a:lnTo>
                    <a:pt x="1338739" y="2059591"/>
                  </a:lnTo>
                  <a:lnTo>
                    <a:pt x="229457" y="2059591"/>
                  </a:lnTo>
                  <a:cubicBezTo>
                    <a:pt x="229457" y="2059591"/>
                    <a:pt x="192119" y="1724120"/>
                    <a:pt x="187643" y="1683925"/>
                  </a:cubicBezTo>
                  <a:lnTo>
                    <a:pt x="30004" y="2692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3F54B27-CB8E-9674-E90C-95CFDB56401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883107" y="3482049"/>
              <a:ext cx="249444" cy="327607"/>
            </a:xfrm>
            <a:custGeom>
              <a:avLst/>
              <a:gdLst>
                <a:gd name="connsiteX0" fmla="*/ 0 w 1568196"/>
                <a:gd name="connsiteY0" fmla="*/ 0 h 2059591"/>
                <a:gd name="connsiteX1" fmla="*/ 1568196 w 1568196"/>
                <a:gd name="connsiteY1" fmla="*/ 0 h 2059591"/>
                <a:gd name="connsiteX2" fmla="*/ 1538192 w 1568196"/>
                <a:gd name="connsiteY2" fmla="*/ 269272 h 2059591"/>
                <a:gd name="connsiteX3" fmla="*/ 1538031 w 1568196"/>
                <a:gd name="connsiteY3" fmla="*/ 269870 h 2059591"/>
                <a:gd name="connsiteX4" fmla="*/ 1380554 w 1568196"/>
                <a:gd name="connsiteY4" fmla="*/ 1683925 h 2059591"/>
                <a:gd name="connsiteX5" fmla="*/ 1338739 w 1568196"/>
                <a:gd name="connsiteY5" fmla="*/ 2059591 h 2059591"/>
                <a:gd name="connsiteX6" fmla="*/ 229457 w 1568196"/>
                <a:gd name="connsiteY6" fmla="*/ 2059591 h 2059591"/>
                <a:gd name="connsiteX7" fmla="*/ 187643 w 1568196"/>
                <a:gd name="connsiteY7" fmla="*/ 1683925 h 2059591"/>
                <a:gd name="connsiteX8" fmla="*/ 30004 w 1568196"/>
                <a:gd name="connsiteY8" fmla="*/ 269272 h 205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8196" h="2059591">
                  <a:moveTo>
                    <a:pt x="0" y="0"/>
                  </a:moveTo>
                  <a:lnTo>
                    <a:pt x="1568196" y="0"/>
                  </a:lnTo>
                  <a:lnTo>
                    <a:pt x="1538192" y="269272"/>
                  </a:lnTo>
                  <a:lnTo>
                    <a:pt x="1538031" y="269870"/>
                  </a:lnTo>
                  <a:lnTo>
                    <a:pt x="1380554" y="1683925"/>
                  </a:lnTo>
                  <a:lnTo>
                    <a:pt x="1338739" y="2059591"/>
                  </a:lnTo>
                  <a:lnTo>
                    <a:pt x="229457" y="2059591"/>
                  </a:lnTo>
                  <a:cubicBezTo>
                    <a:pt x="229457" y="2059591"/>
                    <a:pt x="192119" y="1724120"/>
                    <a:pt x="187643" y="1683925"/>
                  </a:cubicBezTo>
                  <a:lnTo>
                    <a:pt x="30004" y="2692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3192B3-F5A7-7EF8-A3A4-C090CD1D52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9722" y="4729736"/>
            <a:ext cx="2944811" cy="3617158"/>
          </a:xfrm>
          <a:prstGeom prst="roundRect">
            <a:avLst>
              <a:gd name="adj" fmla="val 14597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</p:spPr>
        <p:txBody>
          <a:bodyPr lIns="182880" tIns="13716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</a:t>
            </a:r>
          </a:p>
          <a:p>
            <a:pPr lvl="0"/>
            <a:r>
              <a:rPr lang="en-US" dirty="0"/>
              <a:t>subtitle here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E1B3B40-B059-134C-B66F-F395DFAE8D3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38188" y="5715597"/>
            <a:ext cx="548640" cy="548640"/>
          </a:xfrm>
        </p:spPr>
        <p:txBody>
          <a:bodyPr lIns="0" rIns="0" anchor="ctr">
            <a:normAutofit/>
          </a:bodyPr>
          <a:lstStyle>
            <a:lvl1pPr marL="0" indent="0" algn="ctr">
              <a:buNone/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E280BF8-5256-8350-DB00-6687E90E1F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471" y="6298912"/>
            <a:ext cx="1045948" cy="5124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2BDEB7EC-011F-9822-A7E0-BD578582DA8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178464" y="5715597"/>
            <a:ext cx="548640" cy="548640"/>
          </a:xfrm>
        </p:spPr>
        <p:txBody>
          <a:bodyPr lIns="0" rIns="0" anchor="ctr">
            <a:normAutofit/>
          </a:bodyPr>
          <a:lstStyle>
            <a:lvl1pPr marL="0" indent="0" algn="ctr">
              <a:buNone/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B741213-47AF-D55B-5F3E-FA116755D4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6670" y="6298912"/>
            <a:ext cx="1045948" cy="5124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5E109E0F-AEDC-9132-2701-47721A498A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38188" y="6893460"/>
            <a:ext cx="548640" cy="548640"/>
          </a:xfrm>
        </p:spPr>
        <p:txBody>
          <a:bodyPr lIns="0" rIns="0" anchor="ctr">
            <a:normAutofit/>
          </a:bodyPr>
          <a:lstStyle>
            <a:lvl1pPr marL="0" indent="0" algn="ctr">
              <a:buNone/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A94800D7-4FC6-AE58-F376-AF163481A5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2471" y="7463248"/>
            <a:ext cx="1045948" cy="5124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1E455CFF-62FE-13A1-ACED-CC03AA5EBDE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178464" y="6893460"/>
            <a:ext cx="548640" cy="548640"/>
          </a:xfrm>
        </p:spPr>
        <p:txBody>
          <a:bodyPr lIns="0" rIns="0" anchor="ctr">
            <a:normAutofit/>
          </a:bodyPr>
          <a:lstStyle>
            <a:lvl1pPr marL="0" indent="0" algn="ctr">
              <a:buNone/>
              <a:defRPr sz="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9560D12C-F7AA-94D0-1889-643EDBA788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66670" y="7463248"/>
            <a:ext cx="1045948" cy="5124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65E06079-AF30-EEBC-BBDF-85CE900E2F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23836" y="4729736"/>
            <a:ext cx="1280160" cy="731520"/>
          </a:xfrm>
          <a:prstGeom prst="round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DD7802C-FF6B-C0A2-D4EC-B2768D48A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5809" y="4735072"/>
            <a:ext cx="1280160" cy="731520"/>
          </a:xfrm>
          <a:prstGeom prst="round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B7F2CF7F-AF89-7CEA-FBBE-10E65083D7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23836" y="5691615"/>
            <a:ext cx="1280160" cy="731520"/>
          </a:xfrm>
          <a:prstGeom prst="round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A4846C8F-A313-6B9F-791E-F35A6BFAB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5809" y="5696951"/>
            <a:ext cx="1280160" cy="731520"/>
          </a:xfrm>
          <a:prstGeom prst="round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018F9B91-4847-EB21-1479-543F69D96F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3836" y="6653494"/>
            <a:ext cx="1280160" cy="731520"/>
          </a:xfrm>
          <a:prstGeom prst="round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5AC1942C-949C-0C04-5E22-F7E0B10819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5809" y="6658830"/>
            <a:ext cx="1280160" cy="731520"/>
          </a:xfrm>
          <a:prstGeom prst="round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9630F7D6-1587-E463-A200-2A2C8D909D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23836" y="7615374"/>
            <a:ext cx="1280160" cy="731520"/>
          </a:xfrm>
          <a:prstGeom prst="round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68A2B54C-C74B-DC8A-9664-D280B97FED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55809" y="7620710"/>
            <a:ext cx="1280160" cy="731520"/>
          </a:xfrm>
          <a:prstGeom prst="roundRect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lIns="182880" rIns="18288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F8476B5-83B4-5586-E8D9-3F6976ABF3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9722" y="8591880"/>
            <a:ext cx="6037970" cy="44305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solidFill>
                  <a:schemeClr val="accent6"/>
                </a:solidFill>
              </a:defRPr>
            </a:lvl1pPr>
            <a:lvl2pPr marL="342900" indent="0">
              <a:buNone/>
              <a:defRPr>
                <a:solidFill>
                  <a:schemeClr val="accent6"/>
                </a:solidFill>
              </a:defRPr>
            </a:lvl2pPr>
            <a:lvl3pPr marL="685800" indent="0">
              <a:buNone/>
              <a:defRPr>
                <a:solidFill>
                  <a:schemeClr val="accent6"/>
                </a:solidFill>
              </a:defRPr>
            </a:lvl3pPr>
            <a:lvl4pPr marL="1028700" indent="0">
              <a:buNone/>
              <a:defRPr>
                <a:solidFill>
                  <a:schemeClr val="accent6"/>
                </a:solidFill>
              </a:defRPr>
            </a:lvl4pPr>
            <a:lvl5pPr marL="13716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16057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2160" userDrawn="1">
          <p15:clr>
            <a:srgbClr val="FBAE40"/>
          </p15:clr>
        </p15:guide>
        <p15:guide id="3" pos="4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  <a:prstGeom prst="rect">
            <a:avLst/>
          </a:prstGeom>
        </p:spPr>
        <p:txBody>
          <a:bodyPr anchor="b"/>
          <a:lstStyle>
            <a:lvl1pPr algn="l">
              <a:defRPr sz="1963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8" y="364067"/>
            <a:ext cx="3833812" cy="7804151"/>
          </a:xfrm>
        </p:spPr>
        <p:txBody>
          <a:bodyPr/>
          <a:lstStyle>
            <a:lvl1pPr>
              <a:defRPr sz="3111"/>
            </a:lvl1pPr>
            <a:lvl2pPr>
              <a:defRPr sz="2718"/>
            </a:lvl2pPr>
            <a:lvl3pPr>
              <a:defRPr sz="2325"/>
            </a:lvl3pPr>
            <a:lvl4pPr>
              <a:defRPr sz="1963"/>
            </a:lvl4pPr>
            <a:lvl5pPr>
              <a:defRPr sz="1963"/>
            </a:lvl5pPr>
            <a:lvl6pPr>
              <a:defRPr sz="1963"/>
            </a:lvl6pPr>
            <a:lvl7pPr>
              <a:defRPr sz="1963"/>
            </a:lvl7pPr>
            <a:lvl8pPr>
              <a:defRPr sz="1963"/>
            </a:lvl8pPr>
            <a:lvl9pPr>
              <a:defRPr sz="196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359"/>
            </a:lvl1pPr>
            <a:lvl2pPr marL="445801" indent="0">
              <a:buNone/>
              <a:defRPr sz="1178"/>
            </a:lvl2pPr>
            <a:lvl3pPr marL="891602" indent="0">
              <a:buNone/>
              <a:defRPr sz="966"/>
            </a:lvl3pPr>
            <a:lvl4pPr marL="1337402" indent="0">
              <a:buNone/>
              <a:defRPr sz="876"/>
            </a:lvl4pPr>
            <a:lvl5pPr marL="1783203" indent="0">
              <a:buNone/>
              <a:defRPr sz="876"/>
            </a:lvl5pPr>
            <a:lvl6pPr marL="2229004" indent="0">
              <a:buNone/>
              <a:defRPr sz="876"/>
            </a:lvl6pPr>
            <a:lvl7pPr marL="2674805" indent="0">
              <a:buNone/>
              <a:defRPr sz="876"/>
            </a:lvl7pPr>
            <a:lvl8pPr marL="3120605" indent="0">
              <a:buNone/>
              <a:defRPr sz="876"/>
            </a:lvl8pPr>
            <a:lvl9pPr marL="3566406" indent="0">
              <a:buNone/>
              <a:defRPr sz="876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/>
          <a:lstStyle/>
          <a:p>
            <a:fld id="{EDB3EAE1-92DD-4708-A70E-6BAD43D53DCA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/>
          <a:lstStyle/>
          <a:p>
            <a:fld id="{9D404599-B72F-45B9-828F-FBAA4447D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63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5BE66-B004-4B62-93B5-6C3A07EE5D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4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1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.png"/><Relationship Id="rId17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5" Type="http://schemas.openxmlformats.org/officeDocument/2006/relationships/image" Target="../media/image4.png"/><Relationship Id="rId10" Type="http://schemas.openxmlformats.org/officeDocument/2006/relationships/image" Target="../media/image20.jpeg"/><Relationship Id="rId19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F2258-407F-840D-3A50-7950BAF7D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E2977AD5-CD1D-9228-2E72-29348E895CB6}"/>
              </a:ext>
            </a:extLst>
          </p:cNvPr>
          <p:cNvSpPr txBox="1">
            <a:spLocks/>
          </p:cNvSpPr>
          <p:nvPr/>
        </p:nvSpPr>
        <p:spPr>
          <a:xfrm>
            <a:off x="129387" y="1552983"/>
            <a:ext cx="2343319" cy="716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0" dirty="0">
                <a:solidFill>
                  <a:schemeClr val="bg1"/>
                </a:solidFill>
                <a:latin typeface="Amasis MT Pro Black" panose="02040A04050005020304" pitchFamily="18" charset="0"/>
              </a:rPr>
              <a:t>5 MW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1C38D-193E-2659-F1A4-ECF20F2F21BE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noFill/>
          <a:ln w="7620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866EB8-5370-F9DD-26A7-144AF0A5ABBD}"/>
              </a:ext>
            </a:extLst>
          </p:cNvPr>
          <p:cNvSpPr txBox="1"/>
          <p:nvPr/>
        </p:nvSpPr>
        <p:spPr>
          <a:xfrm>
            <a:off x="538448" y="206604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 power 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7DEDF-AE18-CA24-2156-9638A869B082}"/>
              </a:ext>
            </a:extLst>
          </p:cNvPr>
          <p:cNvSpPr txBox="1"/>
          <p:nvPr/>
        </p:nvSpPr>
        <p:spPr>
          <a:xfrm>
            <a:off x="5103070" y="207291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Height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0B5E94-FCE3-D618-ECFB-6A17E06CCACF}"/>
              </a:ext>
            </a:extLst>
          </p:cNvPr>
          <p:cNvCxnSpPr/>
          <p:nvPr/>
        </p:nvCxnSpPr>
        <p:spPr>
          <a:xfrm>
            <a:off x="129386" y="8501059"/>
            <a:ext cx="6589065" cy="0"/>
          </a:xfrm>
          <a:prstGeom prst="line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4BBCC44-B397-A83C-FD6A-CEEA1D83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27" b="12265"/>
          <a:stretch>
            <a:fillRect/>
          </a:stretch>
        </p:blipFill>
        <p:spPr>
          <a:xfrm>
            <a:off x="1185849" y="8569661"/>
            <a:ext cx="1137743" cy="472843"/>
          </a:xfrm>
          <a:prstGeom prst="rect">
            <a:avLst/>
          </a:prstGeom>
        </p:spPr>
      </p:pic>
      <p:pic>
        <p:nvPicPr>
          <p:cNvPr id="31" name="Picture 30" descr="A close-up of a logo&#10;&#10;AI-generated content may be incorrect.">
            <a:extLst>
              <a:ext uri="{FF2B5EF4-FFF2-40B4-BE49-F238E27FC236}">
                <a16:creationId xmlns:a16="http://schemas.microsoft.com/office/drawing/2014/main" id="{9E8B2E7A-D3C9-F586-8855-BFDC9611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35" y="8611304"/>
            <a:ext cx="1777569" cy="437379"/>
          </a:xfrm>
          <a:prstGeom prst="rect">
            <a:avLst/>
          </a:prstGeom>
        </p:spPr>
      </p:pic>
      <p:pic>
        <p:nvPicPr>
          <p:cNvPr id="33" name="Picture 32" descr="A logo of a university&#10;&#10;AI-generated content may be incorrect.">
            <a:extLst>
              <a:ext uri="{FF2B5EF4-FFF2-40B4-BE49-F238E27FC236}">
                <a16:creationId xmlns:a16="http://schemas.microsoft.com/office/drawing/2014/main" id="{1CE99BD2-6A0A-917B-0FE8-7CAD462B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78" y="8554016"/>
            <a:ext cx="572473" cy="520924"/>
          </a:xfrm>
          <a:prstGeom prst="rect">
            <a:avLst/>
          </a:prstGeom>
        </p:spPr>
      </p:pic>
      <p:pic>
        <p:nvPicPr>
          <p:cNvPr id="111" name="Picture 110" descr="A logo with colorful squares&#10;&#10;AI-generated content may be incorrect.">
            <a:extLst>
              <a:ext uri="{FF2B5EF4-FFF2-40B4-BE49-F238E27FC236}">
                <a16:creationId xmlns:a16="http://schemas.microsoft.com/office/drawing/2014/main" id="{5F5FB7DC-A17B-AACC-AA12-AE378B2C20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29" b="10888"/>
          <a:stretch>
            <a:fillRect/>
          </a:stretch>
        </p:blipFill>
        <p:spPr>
          <a:xfrm>
            <a:off x="131897" y="8533050"/>
            <a:ext cx="977750" cy="53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B45FFD-3D68-0FEE-2F4C-BD46AB20E5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200" t="14436" r="29113" b="15850"/>
          <a:stretch>
            <a:fillRect/>
          </a:stretch>
        </p:blipFill>
        <p:spPr>
          <a:xfrm>
            <a:off x="2750455" y="8529031"/>
            <a:ext cx="713978" cy="54824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116E48-82C6-14FD-B961-BD7060CFE3B4}"/>
              </a:ext>
            </a:extLst>
          </p:cNvPr>
          <p:cNvCxnSpPr>
            <a:cxnSpLocks/>
          </p:cNvCxnSpPr>
          <p:nvPr/>
        </p:nvCxnSpPr>
        <p:spPr>
          <a:xfrm>
            <a:off x="3418588" y="1412618"/>
            <a:ext cx="10412" cy="7088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0692802-F9B4-BF20-F0CC-C3455CC15700}"/>
              </a:ext>
            </a:extLst>
          </p:cNvPr>
          <p:cNvSpPr/>
          <p:nvPr/>
        </p:nvSpPr>
        <p:spPr>
          <a:xfrm>
            <a:off x="129386" y="2269068"/>
            <a:ext cx="3073404" cy="497835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Area 1</a:t>
            </a:r>
            <a:endParaRPr lang="en-DE" sz="4800" b="1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9BDFCBF-B0D8-5D59-1C85-CC2F814EAEB9}"/>
              </a:ext>
            </a:extLst>
          </p:cNvPr>
          <p:cNvSpPr/>
          <p:nvPr/>
        </p:nvSpPr>
        <p:spPr>
          <a:xfrm>
            <a:off x="3694202" y="2269068"/>
            <a:ext cx="3003241" cy="612174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Area 2</a:t>
            </a:r>
            <a:endParaRPr lang="en-DE" sz="4800" b="1" dirty="0">
              <a:solidFill>
                <a:schemeClr val="bg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ABF1919-79C3-4C05-17F3-6591927CD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2668" y="1448616"/>
            <a:ext cx="738743" cy="671741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E71705-0878-4D03-6536-C439502381B2}"/>
              </a:ext>
            </a:extLst>
          </p:cNvPr>
          <p:cNvCxnSpPr/>
          <p:nvPr/>
        </p:nvCxnSpPr>
        <p:spPr>
          <a:xfrm flipH="1">
            <a:off x="3464433" y="1720535"/>
            <a:ext cx="709181" cy="352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C9DCA00-CAEA-A4ED-7AA5-FACD0C1D8410}"/>
              </a:ext>
            </a:extLst>
          </p:cNvPr>
          <p:cNvSpPr/>
          <p:nvPr/>
        </p:nvSpPr>
        <p:spPr>
          <a:xfrm>
            <a:off x="4124584" y="1351551"/>
            <a:ext cx="189760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This red line is only to explanation please don’t use it in your poster</a:t>
            </a:r>
            <a:endParaRPr lang="en-DE" sz="1100" b="1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6CE0CB5-38D9-2C36-E45C-3ABA6B0641B8}"/>
              </a:ext>
            </a:extLst>
          </p:cNvPr>
          <p:cNvSpPr/>
          <p:nvPr/>
        </p:nvSpPr>
        <p:spPr>
          <a:xfrm>
            <a:off x="17924" y="66677"/>
            <a:ext cx="6773487" cy="4811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C6B9CF0-8809-D4D0-C411-6E9BDCC2D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94" y="1473642"/>
            <a:ext cx="738743" cy="67174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8947EB9-BCE2-A432-D97A-CDCD8E2271E3}"/>
              </a:ext>
            </a:extLst>
          </p:cNvPr>
          <p:cNvSpPr/>
          <p:nvPr/>
        </p:nvSpPr>
        <p:spPr>
          <a:xfrm>
            <a:off x="1124744" y="1390116"/>
            <a:ext cx="189760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Please don’t change this area, it is common for all teams except the name of the team</a:t>
            </a:r>
            <a:endParaRPr lang="en-DE" sz="11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08624F-C200-2736-F1FB-425CA2A58635}"/>
              </a:ext>
            </a:extLst>
          </p:cNvPr>
          <p:cNvCxnSpPr>
            <a:cxnSpLocks/>
          </p:cNvCxnSpPr>
          <p:nvPr/>
        </p:nvCxnSpPr>
        <p:spPr>
          <a:xfrm flipH="1" flipV="1">
            <a:off x="996437" y="785350"/>
            <a:ext cx="228948" cy="604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2121DAC-3B82-C930-5506-A0981AE826D4}"/>
              </a:ext>
            </a:extLst>
          </p:cNvPr>
          <p:cNvSpPr/>
          <p:nvPr/>
        </p:nvSpPr>
        <p:spPr>
          <a:xfrm>
            <a:off x="17923" y="8384005"/>
            <a:ext cx="6773487" cy="71608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8B758707-500B-BDAB-B62E-4FFF9192A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57" y="7370929"/>
            <a:ext cx="658589" cy="598857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DB88AC67-A87E-D104-1547-DDF36A4E9CAA}"/>
              </a:ext>
            </a:extLst>
          </p:cNvPr>
          <p:cNvSpPr/>
          <p:nvPr/>
        </p:nvSpPr>
        <p:spPr>
          <a:xfrm>
            <a:off x="919063" y="7295761"/>
            <a:ext cx="207031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Please don’t change this area, it is common for all teams</a:t>
            </a:r>
            <a:endParaRPr lang="en-DE" sz="1100" b="1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78D29ED-E3EE-A213-2F64-7EB8F5789CFB}"/>
              </a:ext>
            </a:extLst>
          </p:cNvPr>
          <p:cNvCxnSpPr>
            <a:cxnSpLocks/>
          </p:cNvCxnSpPr>
          <p:nvPr/>
        </p:nvCxnSpPr>
        <p:spPr>
          <a:xfrm>
            <a:off x="2903099" y="8123776"/>
            <a:ext cx="204345" cy="2670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4977817-72F3-ECC8-B646-F8BCEDF3549C}"/>
              </a:ext>
            </a:extLst>
          </p:cNvPr>
          <p:cNvSpPr txBox="1"/>
          <p:nvPr/>
        </p:nvSpPr>
        <p:spPr>
          <a:xfrm>
            <a:off x="1852488" y="701804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Model 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476DC8-8690-D710-72BD-4BB3835A8377}"/>
              </a:ext>
            </a:extLst>
          </p:cNvPr>
          <p:cNvSpPr txBox="1"/>
          <p:nvPr/>
        </p:nvSpPr>
        <p:spPr>
          <a:xfrm>
            <a:off x="1500377" y="926340"/>
            <a:ext cx="383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form the poster has been divided on two vertical parts, each part contains different context depend on the team.</a:t>
            </a:r>
            <a:endParaRPr lang="en-DE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4D9F89D-6B97-28F2-E335-729CC0E60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144" y="3675269"/>
            <a:ext cx="738743" cy="671741"/>
          </a:xfrm>
          <a:prstGeom prst="rect">
            <a:avLst/>
          </a:prstGeom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D4587C4-E921-C257-6055-B839ED5B397A}"/>
              </a:ext>
            </a:extLst>
          </p:cNvPr>
          <p:cNvSpPr/>
          <p:nvPr/>
        </p:nvSpPr>
        <p:spPr>
          <a:xfrm>
            <a:off x="4607194" y="3591743"/>
            <a:ext cx="189760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Please don’t change the frame, for shapes, color and thickness it common for all teams.</a:t>
            </a:r>
            <a:endParaRPr lang="en-DE" sz="1100" b="1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EABE92E-BB44-52A3-0151-28D7FDF61A56}"/>
              </a:ext>
            </a:extLst>
          </p:cNvPr>
          <p:cNvCxnSpPr>
            <a:cxnSpLocks/>
          </p:cNvCxnSpPr>
          <p:nvPr/>
        </p:nvCxnSpPr>
        <p:spPr>
          <a:xfrm flipV="1">
            <a:off x="5823455" y="3082503"/>
            <a:ext cx="1024133" cy="509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6">
            <a:extLst>
              <a:ext uri="{FF2B5EF4-FFF2-40B4-BE49-F238E27FC236}">
                <a16:creationId xmlns:a16="http://schemas.microsoft.com/office/drawing/2014/main" id="{D52967A9-8306-2570-9F0A-0EDEA5951731}"/>
              </a:ext>
            </a:extLst>
          </p:cNvPr>
          <p:cNvSpPr txBox="1">
            <a:spLocks/>
          </p:cNvSpPr>
          <p:nvPr/>
        </p:nvSpPr>
        <p:spPr>
          <a:xfrm>
            <a:off x="0" y="-252661"/>
            <a:ext cx="3609134" cy="737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6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ADLaM Display" panose="020F0502020204030204" pitchFamily="2" charset="0"/>
                <a:cs typeface="Arial" panose="020B0604020202020204" pitchFamily="34" charset="0"/>
              </a:rPr>
              <a:t>Optimus Syria </a:t>
            </a:r>
            <a:endParaRPr lang="en-US" sz="2800" b="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ADLaM Display" panose="020F05020202040302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B129C-4BAD-6281-99A2-C9A0B054050F}"/>
              </a:ext>
            </a:extLst>
          </p:cNvPr>
          <p:cNvSpPr txBox="1"/>
          <p:nvPr/>
        </p:nvSpPr>
        <p:spPr>
          <a:xfrm>
            <a:off x="2264815" y="91982"/>
            <a:ext cx="225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Team</a:t>
            </a:r>
            <a:endParaRPr lang="en-DE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98C0D8-DA97-3118-E6F0-6AF040738951}"/>
              </a:ext>
            </a:extLst>
          </p:cNvPr>
          <p:cNvCxnSpPr/>
          <p:nvPr/>
        </p:nvCxnSpPr>
        <p:spPr>
          <a:xfrm>
            <a:off x="80232" y="479406"/>
            <a:ext cx="6687374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6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6B2A0-F382-C704-D938-B5FABF390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53F0BD80-F7BE-7FC5-E87D-CD61D4FED39D}"/>
              </a:ext>
            </a:extLst>
          </p:cNvPr>
          <p:cNvSpPr txBox="1">
            <a:spLocks/>
          </p:cNvSpPr>
          <p:nvPr/>
        </p:nvSpPr>
        <p:spPr>
          <a:xfrm>
            <a:off x="129387" y="1552983"/>
            <a:ext cx="2343319" cy="716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0" dirty="0">
                <a:solidFill>
                  <a:schemeClr val="bg1"/>
                </a:solidFill>
                <a:latin typeface="Amasis MT Pro Black" panose="02040A04050005020304" pitchFamily="18" charset="0"/>
              </a:rPr>
              <a:t>5 MW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FBBC6-5CF1-1554-FD42-DC86E6E78A5D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noFill/>
          <a:ln w="7620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E4EEA2-CBFA-F58B-BF63-E446EA9C1970}"/>
              </a:ext>
            </a:extLst>
          </p:cNvPr>
          <p:cNvSpPr txBox="1"/>
          <p:nvPr/>
        </p:nvSpPr>
        <p:spPr>
          <a:xfrm>
            <a:off x="538448" y="206604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 power 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888D06-1928-1F24-7B52-10211658B74A}"/>
              </a:ext>
            </a:extLst>
          </p:cNvPr>
          <p:cNvSpPr txBox="1"/>
          <p:nvPr/>
        </p:nvSpPr>
        <p:spPr>
          <a:xfrm>
            <a:off x="5103070" y="207291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Height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C00837-DDF5-D3A4-828D-FC096B313C03}"/>
              </a:ext>
            </a:extLst>
          </p:cNvPr>
          <p:cNvCxnSpPr/>
          <p:nvPr/>
        </p:nvCxnSpPr>
        <p:spPr>
          <a:xfrm>
            <a:off x="129386" y="8501059"/>
            <a:ext cx="6589065" cy="0"/>
          </a:xfrm>
          <a:prstGeom prst="line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F571608-48AA-5B60-BE09-D5BF1606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27" b="12265"/>
          <a:stretch>
            <a:fillRect/>
          </a:stretch>
        </p:blipFill>
        <p:spPr>
          <a:xfrm>
            <a:off x="1185849" y="8569661"/>
            <a:ext cx="1137743" cy="472843"/>
          </a:xfrm>
          <a:prstGeom prst="rect">
            <a:avLst/>
          </a:prstGeom>
        </p:spPr>
      </p:pic>
      <p:pic>
        <p:nvPicPr>
          <p:cNvPr id="31" name="Picture 30" descr="A close-up of a logo&#10;&#10;AI-generated content may be incorrect.">
            <a:extLst>
              <a:ext uri="{FF2B5EF4-FFF2-40B4-BE49-F238E27FC236}">
                <a16:creationId xmlns:a16="http://schemas.microsoft.com/office/drawing/2014/main" id="{288DE1CD-1FAA-529B-4B6C-3884FCAB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35" y="8611304"/>
            <a:ext cx="1777569" cy="437379"/>
          </a:xfrm>
          <a:prstGeom prst="rect">
            <a:avLst/>
          </a:prstGeom>
        </p:spPr>
      </p:pic>
      <p:pic>
        <p:nvPicPr>
          <p:cNvPr id="33" name="Picture 32" descr="A logo of a university&#10;&#10;AI-generated content may be incorrect.">
            <a:extLst>
              <a:ext uri="{FF2B5EF4-FFF2-40B4-BE49-F238E27FC236}">
                <a16:creationId xmlns:a16="http://schemas.microsoft.com/office/drawing/2014/main" id="{1F54818D-CB45-D173-D945-73EC7A8D6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78" y="8554016"/>
            <a:ext cx="572473" cy="52092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2F3B705-1EBB-BCB7-07ED-7B2D752F9A14}"/>
              </a:ext>
            </a:extLst>
          </p:cNvPr>
          <p:cNvSpPr txBox="1"/>
          <p:nvPr/>
        </p:nvSpPr>
        <p:spPr>
          <a:xfrm>
            <a:off x="80232" y="1475577"/>
            <a:ext cx="32674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explanations, please use bullet points for the following reasons: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</a:t>
            </a: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scannability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viewers passing by.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wall of text fatigue by providing visual breaks.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readability from a distance (3–5 feet).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key findings and main takeaways quickly.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Organizes complex information into digestible chunks.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white space, making the layout look cleaner and more professional.</a:t>
            </a:r>
            <a:endParaRPr lang="en-DE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1" name="Picture 110" descr="A logo with colorful squares&#10;&#10;AI-generated content may be incorrect.">
            <a:extLst>
              <a:ext uri="{FF2B5EF4-FFF2-40B4-BE49-F238E27FC236}">
                <a16:creationId xmlns:a16="http://schemas.microsoft.com/office/drawing/2014/main" id="{CF5BF09D-ABCC-D5F3-B1EB-DC4F57F9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29" b="10888"/>
          <a:stretch>
            <a:fillRect/>
          </a:stretch>
        </p:blipFill>
        <p:spPr>
          <a:xfrm>
            <a:off x="131897" y="8533050"/>
            <a:ext cx="977750" cy="53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3606EB-B2E1-AF4E-0119-FFDAF6E65C53}"/>
              </a:ext>
            </a:extLst>
          </p:cNvPr>
          <p:cNvSpPr txBox="1"/>
          <p:nvPr/>
        </p:nvSpPr>
        <p:spPr>
          <a:xfrm>
            <a:off x="1852488" y="701804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Model 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C4BC4-DE81-DEA3-7470-AFEBDF1DBF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200" t="14436" r="29113" b="15850"/>
          <a:stretch>
            <a:fillRect/>
          </a:stretch>
        </p:blipFill>
        <p:spPr>
          <a:xfrm>
            <a:off x="2750455" y="8529031"/>
            <a:ext cx="713978" cy="54824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333354-38E2-AD9A-0DBC-869C6D8663ED}"/>
              </a:ext>
            </a:extLst>
          </p:cNvPr>
          <p:cNvCxnSpPr>
            <a:cxnSpLocks/>
          </p:cNvCxnSpPr>
          <p:nvPr/>
        </p:nvCxnSpPr>
        <p:spPr>
          <a:xfrm>
            <a:off x="3423918" y="1239520"/>
            <a:ext cx="5082" cy="72615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45AFA31-E876-44AA-D0C9-63C5EC0C3D21}"/>
              </a:ext>
            </a:extLst>
          </p:cNvPr>
          <p:cNvSpPr txBox="1"/>
          <p:nvPr/>
        </p:nvSpPr>
        <p:spPr>
          <a:xfrm>
            <a:off x="80258" y="1231280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Title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1AC20C-B521-6032-C2BF-F4C3CB8C4B75}"/>
              </a:ext>
            </a:extLst>
          </p:cNvPr>
          <p:cNvSpPr txBox="1"/>
          <p:nvPr/>
        </p:nvSpPr>
        <p:spPr>
          <a:xfrm>
            <a:off x="375159" y="925782"/>
            <a:ext cx="6683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form the poster has been divided on two vertical parts, each part contains different context depend on the team.</a:t>
            </a:r>
            <a:endParaRPr lang="en-DE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2A0302-EB05-91B9-4CD7-CB0F21D72DB7}"/>
              </a:ext>
            </a:extLst>
          </p:cNvPr>
          <p:cNvSpPr txBox="1"/>
          <p:nvPr/>
        </p:nvSpPr>
        <p:spPr>
          <a:xfrm>
            <a:off x="3710058" y="1460808"/>
            <a:ext cx="31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of texts and section titles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698CA3-A708-6A80-A9E5-AD1073C548B8}"/>
              </a:ext>
            </a:extLst>
          </p:cNvPr>
          <p:cNvSpPr txBox="1"/>
          <p:nvPr/>
        </p:nvSpPr>
        <p:spPr>
          <a:xfrm>
            <a:off x="3548515" y="1734688"/>
            <a:ext cx="326748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colors, please use dark blue for the following reasons: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 professionalism and a (serious) tone, often used in academic, corporate, or healthcare posters.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high contrast against light backgrounds (white), ensuring text is easy to read from a distance.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eye strain compared to pure black text, as the (cool) undertones are less harsh on the eyes in bright exhibition halls.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Promotes a sense of calm and focus, helping viewers absorb information without feeling overwhelmed or (shouted at).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void of using Red color, it has been used here only to explain the template.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FD1895-467D-75AD-DA5D-6F674E3605CD}"/>
              </a:ext>
            </a:extLst>
          </p:cNvPr>
          <p:cNvSpPr txBox="1"/>
          <p:nvPr/>
        </p:nvSpPr>
        <p:spPr>
          <a:xfrm>
            <a:off x="119515" y="4477413"/>
            <a:ext cx="32674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visualizations, please use shapes or charts to make the data much easier to be read, for the following reasons: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Simplifies data: Converts complex numbers into easy-to-read trends.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Speeds up comprehension: Allows viewers to grasp results in seconds.</a:t>
            </a:r>
            <a:b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Guides the eye: Uses arrows and lines to create a logical flow.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space: Replaces repetitive words with intuitive icons.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CB3BEE-1ACD-919B-14B0-D17E77AC6FC7}"/>
              </a:ext>
            </a:extLst>
          </p:cNvPr>
          <p:cNvSpPr txBox="1"/>
          <p:nvPr/>
        </p:nvSpPr>
        <p:spPr>
          <a:xfrm>
            <a:off x="81285" y="4172443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Shapes or Icons &amp; Charts or Graphs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65D031D-B777-AEC2-D807-39E5BE9049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382" r="8854" b="12615"/>
          <a:stretch>
            <a:fillRect/>
          </a:stretch>
        </p:blipFill>
        <p:spPr>
          <a:xfrm>
            <a:off x="275472" y="6558063"/>
            <a:ext cx="2891947" cy="174979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3A59339-0573-FB80-F3E3-0CD875C21722}"/>
              </a:ext>
            </a:extLst>
          </p:cNvPr>
          <p:cNvSpPr txBox="1"/>
          <p:nvPr/>
        </p:nvSpPr>
        <p:spPr>
          <a:xfrm>
            <a:off x="3505203" y="4891920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 Model 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45D9D7-056B-CBA3-A95F-282C906C1E48}"/>
              </a:ext>
            </a:extLst>
          </p:cNvPr>
          <p:cNvSpPr txBox="1"/>
          <p:nvPr/>
        </p:nvSpPr>
        <p:spPr>
          <a:xfrm>
            <a:off x="3546674" y="5182553"/>
            <a:ext cx="32674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design, please use CAD model to make the design much easier to be understand, for the following reasons: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Realistic visualization: Provides clear 3D views of complex parts that are difficult to imagine.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Simplifies complexity: Uses exploded or cross-section views to explain how internal mechanisms work.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 engagement: Acts as a high-impact visual "hook" that draws viewers in from a distance.</a:t>
            </a:r>
          </a:p>
          <a:p>
            <a:endParaRPr lang="en-DE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FCF36AF-3D1B-2814-3AF1-479B59B9F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0947" y="6954470"/>
            <a:ext cx="2775050" cy="1457443"/>
          </a:xfrm>
          <a:prstGeom prst="rect">
            <a:avLst/>
          </a:prstGeom>
        </p:spPr>
      </p:pic>
      <p:sp>
        <p:nvSpPr>
          <p:cNvPr id="6" name="Title 26">
            <a:extLst>
              <a:ext uri="{FF2B5EF4-FFF2-40B4-BE49-F238E27FC236}">
                <a16:creationId xmlns:a16="http://schemas.microsoft.com/office/drawing/2014/main" id="{00E261B8-E16C-6083-E7AB-FCD4AEF4C436}"/>
              </a:ext>
            </a:extLst>
          </p:cNvPr>
          <p:cNvSpPr txBox="1">
            <a:spLocks/>
          </p:cNvSpPr>
          <p:nvPr/>
        </p:nvSpPr>
        <p:spPr>
          <a:xfrm>
            <a:off x="0" y="-252661"/>
            <a:ext cx="3609134" cy="737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6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ADLaM Display" panose="020F0502020204030204" pitchFamily="2" charset="0"/>
                <a:cs typeface="Arial" panose="020B0604020202020204" pitchFamily="34" charset="0"/>
              </a:rPr>
              <a:t>Optimus Syria </a:t>
            </a:r>
            <a:endParaRPr lang="en-US" sz="2800" b="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ADLaM Display" panose="020F05020202040302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A353F-7F59-D402-75E2-DF92435D2E6E}"/>
              </a:ext>
            </a:extLst>
          </p:cNvPr>
          <p:cNvSpPr txBox="1"/>
          <p:nvPr/>
        </p:nvSpPr>
        <p:spPr>
          <a:xfrm>
            <a:off x="2264815" y="91982"/>
            <a:ext cx="225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Team</a:t>
            </a:r>
            <a:endParaRPr lang="en-DE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8CE7F1-4894-EA3F-1ED7-E39241A460CD}"/>
              </a:ext>
            </a:extLst>
          </p:cNvPr>
          <p:cNvCxnSpPr/>
          <p:nvPr/>
        </p:nvCxnSpPr>
        <p:spPr>
          <a:xfrm>
            <a:off x="80232" y="479406"/>
            <a:ext cx="6687374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777D1-C8B2-F9C1-28D9-C50680817EF5}"/>
              </a:ext>
            </a:extLst>
          </p:cNvPr>
          <p:cNvSpPr/>
          <p:nvPr/>
        </p:nvSpPr>
        <p:spPr>
          <a:xfrm>
            <a:off x="3954780" y="1460808"/>
            <a:ext cx="268746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D812F-DD15-2C46-83E0-0F3AAD3703A5}"/>
              </a:ext>
            </a:extLst>
          </p:cNvPr>
          <p:cNvSpPr txBox="1"/>
          <p:nvPr/>
        </p:nvSpPr>
        <p:spPr>
          <a:xfrm>
            <a:off x="4330985" y="1248551"/>
            <a:ext cx="2040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use this color, font and size.</a:t>
            </a:r>
            <a:endParaRPr lang="en-DE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0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E1FF4-D39B-5CF7-F6EF-F57AF12DF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FB42AFBC-CA86-1EC3-97C7-B24571F4E2FF}"/>
              </a:ext>
            </a:extLst>
          </p:cNvPr>
          <p:cNvSpPr txBox="1">
            <a:spLocks/>
          </p:cNvSpPr>
          <p:nvPr/>
        </p:nvSpPr>
        <p:spPr>
          <a:xfrm>
            <a:off x="129387" y="1552983"/>
            <a:ext cx="2343319" cy="716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0" dirty="0">
                <a:solidFill>
                  <a:schemeClr val="bg1"/>
                </a:solidFill>
                <a:latin typeface="Amasis MT Pro Black" panose="02040A04050005020304" pitchFamily="18" charset="0"/>
              </a:rPr>
              <a:t>5 MW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341E66-4312-2658-CEDE-47AA46093B17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noFill/>
          <a:ln w="7620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385E-5311-8997-0E1D-5802C5222DBA}"/>
              </a:ext>
            </a:extLst>
          </p:cNvPr>
          <p:cNvSpPr txBox="1"/>
          <p:nvPr/>
        </p:nvSpPr>
        <p:spPr>
          <a:xfrm>
            <a:off x="538448" y="206604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 power 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5CADF8-14FD-669B-EEC7-2614CC22483A}"/>
              </a:ext>
            </a:extLst>
          </p:cNvPr>
          <p:cNvSpPr txBox="1"/>
          <p:nvPr/>
        </p:nvSpPr>
        <p:spPr>
          <a:xfrm>
            <a:off x="5103070" y="207291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Height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01ACD3-5548-B878-2C05-4073A9247113}"/>
              </a:ext>
            </a:extLst>
          </p:cNvPr>
          <p:cNvCxnSpPr/>
          <p:nvPr/>
        </p:nvCxnSpPr>
        <p:spPr>
          <a:xfrm>
            <a:off x="129386" y="8501059"/>
            <a:ext cx="6589065" cy="0"/>
          </a:xfrm>
          <a:prstGeom prst="line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E022BE6-5393-F394-6351-76FE989B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27" b="12265"/>
          <a:stretch>
            <a:fillRect/>
          </a:stretch>
        </p:blipFill>
        <p:spPr>
          <a:xfrm>
            <a:off x="1185849" y="8569661"/>
            <a:ext cx="1137743" cy="472843"/>
          </a:xfrm>
          <a:prstGeom prst="rect">
            <a:avLst/>
          </a:prstGeom>
        </p:spPr>
      </p:pic>
      <p:pic>
        <p:nvPicPr>
          <p:cNvPr id="31" name="Picture 30" descr="A close-up of a logo&#10;&#10;AI-generated content may be incorrect.">
            <a:extLst>
              <a:ext uri="{FF2B5EF4-FFF2-40B4-BE49-F238E27FC236}">
                <a16:creationId xmlns:a16="http://schemas.microsoft.com/office/drawing/2014/main" id="{971539E9-D0E5-DDE9-2CFA-34D29354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35" y="8611304"/>
            <a:ext cx="1777569" cy="437379"/>
          </a:xfrm>
          <a:prstGeom prst="rect">
            <a:avLst/>
          </a:prstGeom>
        </p:spPr>
      </p:pic>
      <p:pic>
        <p:nvPicPr>
          <p:cNvPr id="33" name="Picture 32" descr="A logo of a university&#10;&#10;AI-generated content may be incorrect.">
            <a:extLst>
              <a:ext uri="{FF2B5EF4-FFF2-40B4-BE49-F238E27FC236}">
                <a16:creationId xmlns:a16="http://schemas.microsoft.com/office/drawing/2014/main" id="{B134BB8A-EA23-ADB2-4C6F-73C8203A7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78" y="8554016"/>
            <a:ext cx="572473" cy="520924"/>
          </a:xfrm>
          <a:prstGeom prst="rect">
            <a:avLst/>
          </a:prstGeom>
        </p:spPr>
      </p:pic>
      <p:pic>
        <p:nvPicPr>
          <p:cNvPr id="111" name="Picture 110" descr="A logo with colorful squares&#10;&#10;AI-generated content may be incorrect.">
            <a:extLst>
              <a:ext uri="{FF2B5EF4-FFF2-40B4-BE49-F238E27FC236}">
                <a16:creationId xmlns:a16="http://schemas.microsoft.com/office/drawing/2014/main" id="{4D2371BB-1C16-0C54-93A2-B41F54CA42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29" b="10888"/>
          <a:stretch>
            <a:fillRect/>
          </a:stretch>
        </p:blipFill>
        <p:spPr>
          <a:xfrm>
            <a:off x="131897" y="8533050"/>
            <a:ext cx="977750" cy="53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16A73-F2EE-93DF-1BA9-0F4D0685486F}"/>
              </a:ext>
            </a:extLst>
          </p:cNvPr>
          <p:cNvSpPr txBox="1"/>
          <p:nvPr/>
        </p:nvSpPr>
        <p:spPr>
          <a:xfrm>
            <a:off x="1852488" y="701804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Model 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B05AE-5824-DF1B-D6A0-71AD1D8279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200" t="14436" r="29113" b="15850"/>
          <a:stretch>
            <a:fillRect/>
          </a:stretch>
        </p:blipFill>
        <p:spPr>
          <a:xfrm>
            <a:off x="2750455" y="8529031"/>
            <a:ext cx="713978" cy="548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D53201-F4F2-6441-4A30-DAC7D3D94882}"/>
              </a:ext>
            </a:extLst>
          </p:cNvPr>
          <p:cNvSpPr txBox="1"/>
          <p:nvPr/>
        </p:nvSpPr>
        <p:spPr>
          <a:xfrm>
            <a:off x="1500377" y="926340"/>
            <a:ext cx="3836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form the poster has been divided on (two or three) horizontal parts, each part contains different context depend on the team.</a:t>
            </a:r>
            <a:endParaRPr lang="en-DE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DE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FFA1CA-59B8-D98A-C173-8BF3C0F2EE4B}"/>
              </a:ext>
            </a:extLst>
          </p:cNvPr>
          <p:cNvSpPr/>
          <p:nvPr/>
        </p:nvSpPr>
        <p:spPr>
          <a:xfrm>
            <a:off x="129386" y="1386154"/>
            <a:ext cx="6589065" cy="212792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Area 1</a:t>
            </a:r>
            <a:endParaRPr lang="en-DE" sz="4800" b="1" dirty="0">
              <a:solidFill>
                <a:schemeClr val="bg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071A803-8EDE-C4D1-D890-F531EBCA7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863" y="2768825"/>
            <a:ext cx="738743" cy="671741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A9D877-C844-860B-DEAD-5F3AE57892AB}"/>
              </a:ext>
            </a:extLst>
          </p:cNvPr>
          <p:cNvCxnSpPr>
            <a:cxnSpLocks/>
          </p:cNvCxnSpPr>
          <p:nvPr/>
        </p:nvCxnSpPr>
        <p:spPr>
          <a:xfrm flipH="1">
            <a:off x="3550920" y="3040744"/>
            <a:ext cx="598889" cy="560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3FD2FD8-13AB-EF9B-59C9-A3ED74EE2399}"/>
              </a:ext>
            </a:extLst>
          </p:cNvPr>
          <p:cNvSpPr/>
          <p:nvPr/>
        </p:nvSpPr>
        <p:spPr>
          <a:xfrm>
            <a:off x="4100779" y="2671760"/>
            <a:ext cx="189760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This red line is only to explanation please don’t use it in your poster</a:t>
            </a:r>
            <a:endParaRPr lang="en-DE" sz="1100" b="1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5B22A57-FBEA-E507-C4A4-949CE1062EB3}"/>
              </a:ext>
            </a:extLst>
          </p:cNvPr>
          <p:cNvSpPr/>
          <p:nvPr/>
        </p:nvSpPr>
        <p:spPr>
          <a:xfrm>
            <a:off x="17924" y="66677"/>
            <a:ext cx="6773487" cy="68204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CD56D1A-271C-C5B0-9909-1786AEAE2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94" y="1473642"/>
            <a:ext cx="738743" cy="67174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3687FE9-17DA-6B4D-EB24-9D402C931AA4}"/>
              </a:ext>
            </a:extLst>
          </p:cNvPr>
          <p:cNvSpPr/>
          <p:nvPr/>
        </p:nvSpPr>
        <p:spPr>
          <a:xfrm>
            <a:off x="1124744" y="1390116"/>
            <a:ext cx="189760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Please don’t change this area, it is common for all teams except the name of the team</a:t>
            </a:r>
            <a:endParaRPr lang="en-DE" sz="11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2D7479E-BF22-AD84-E102-572F188725CC}"/>
              </a:ext>
            </a:extLst>
          </p:cNvPr>
          <p:cNvCxnSpPr>
            <a:cxnSpLocks/>
          </p:cNvCxnSpPr>
          <p:nvPr/>
        </p:nvCxnSpPr>
        <p:spPr>
          <a:xfrm flipH="1" flipV="1">
            <a:off x="996437" y="785350"/>
            <a:ext cx="228948" cy="604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4BA6362-140B-E0AB-D69E-B8F2B3A9143E}"/>
              </a:ext>
            </a:extLst>
          </p:cNvPr>
          <p:cNvSpPr/>
          <p:nvPr/>
        </p:nvSpPr>
        <p:spPr>
          <a:xfrm>
            <a:off x="17923" y="8384005"/>
            <a:ext cx="6773487" cy="71608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8FECAE-32E7-59BC-8C7F-7C49F732480B}"/>
              </a:ext>
            </a:extLst>
          </p:cNvPr>
          <p:cNvSpPr/>
          <p:nvPr/>
        </p:nvSpPr>
        <p:spPr>
          <a:xfrm>
            <a:off x="109016" y="6133293"/>
            <a:ext cx="6589065" cy="217662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    Area 3</a:t>
            </a:r>
            <a:endParaRPr lang="en-DE" sz="4800" b="1" dirty="0">
              <a:solidFill>
                <a:schemeClr val="bg1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0980F09-ED24-D95A-23F4-0FAA8EA16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57" y="7370929"/>
            <a:ext cx="658589" cy="598857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5672065-4388-0B76-709F-5029708714D4}"/>
              </a:ext>
            </a:extLst>
          </p:cNvPr>
          <p:cNvSpPr/>
          <p:nvPr/>
        </p:nvSpPr>
        <p:spPr>
          <a:xfrm>
            <a:off x="919063" y="7295761"/>
            <a:ext cx="207031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Please don’t change this area, it is common for all teams</a:t>
            </a:r>
            <a:endParaRPr lang="en-DE" sz="11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1C3BBF-86A8-3301-B166-2185B1F8AE48}"/>
              </a:ext>
            </a:extLst>
          </p:cNvPr>
          <p:cNvSpPr/>
          <p:nvPr/>
        </p:nvSpPr>
        <p:spPr>
          <a:xfrm>
            <a:off x="106160" y="3721166"/>
            <a:ext cx="6589065" cy="2213457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Area 2</a:t>
            </a:r>
            <a:endParaRPr lang="en-DE" sz="48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D7A170-936A-B00D-D0E6-2173C19753CC}"/>
              </a:ext>
            </a:extLst>
          </p:cNvPr>
          <p:cNvCxnSpPr>
            <a:cxnSpLocks/>
          </p:cNvCxnSpPr>
          <p:nvPr/>
        </p:nvCxnSpPr>
        <p:spPr>
          <a:xfrm>
            <a:off x="129386" y="3622019"/>
            <a:ext cx="66473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A09D6-6073-B897-B115-BE7CCEC1CFE6}"/>
              </a:ext>
            </a:extLst>
          </p:cNvPr>
          <p:cNvCxnSpPr>
            <a:cxnSpLocks/>
          </p:cNvCxnSpPr>
          <p:nvPr/>
        </p:nvCxnSpPr>
        <p:spPr>
          <a:xfrm>
            <a:off x="105335" y="6048999"/>
            <a:ext cx="66473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7B4FF1-F364-939E-9340-64593C0C76FF}"/>
              </a:ext>
            </a:extLst>
          </p:cNvPr>
          <p:cNvCxnSpPr>
            <a:cxnSpLocks/>
          </p:cNvCxnSpPr>
          <p:nvPr/>
        </p:nvCxnSpPr>
        <p:spPr>
          <a:xfrm>
            <a:off x="2903099" y="8123776"/>
            <a:ext cx="204345" cy="2670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406646A-5D0E-82A8-AC02-36DC68267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556" y="5244741"/>
            <a:ext cx="738743" cy="67174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0402DE-693B-94B6-1594-ED5D08CBE7DB}"/>
              </a:ext>
            </a:extLst>
          </p:cNvPr>
          <p:cNvSpPr/>
          <p:nvPr/>
        </p:nvSpPr>
        <p:spPr>
          <a:xfrm>
            <a:off x="4617606" y="5161215"/>
            <a:ext cx="189760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Please don’t change the frame, for shapes, color and thickness it common for all teams.</a:t>
            </a:r>
            <a:endParaRPr lang="en-DE" sz="11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435868-581B-76D8-87FD-C86BCD9D9C0B}"/>
              </a:ext>
            </a:extLst>
          </p:cNvPr>
          <p:cNvCxnSpPr>
            <a:cxnSpLocks/>
          </p:cNvCxnSpPr>
          <p:nvPr/>
        </p:nvCxnSpPr>
        <p:spPr>
          <a:xfrm flipV="1">
            <a:off x="5833867" y="4651975"/>
            <a:ext cx="1024133" cy="509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26">
            <a:extLst>
              <a:ext uri="{FF2B5EF4-FFF2-40B4-BE49-F238E27FC236}">
                <a16:creationId xmlns:a16="http://schemas.microsoft.com/office/drawing/2014/main" id="{FFB4F8B8-2A06-8C79-5AF0-FC80A59BA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2661"/>
            <a:ext cx="3609134" cy="737336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ADLaM Display" panose="020F0502020204030204" pitchFamily="2" charset="0"/>
                <a:cs typeface="Arial" panose="020B0604020202020204" pitchFamily="34" charset="0"/>
              </a:rPr>
              <a:t>Optimus Syria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25FA6-B9B9-03D3-9012-F249BEEBDC27}"/>
              </a:ext>
            </a:extLst>
          </p:cNvPr>
          <p:cNvSpPr txBox="1"/>
          <p:nvPr/>
        </p:nvSpPr>
        <p:spPr>
          <a:xfrm>
            <a:off x="2264815" y="91982"/>
            <a:ext cx="225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Team</a:t>
            </a:r>
            <a:endParaRPr lang="en-DE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CB4CA5-B5DF-5705-E75F-31EDED12A3F0}"/>
              </a:ext>
            </a:extLst>
          </p:cNvPr>
          <p:cNvCxnSpPr/>
          <p:nvPr/>
        </p:nvCxnSpPr>
        <p:spPr>
          <a:xfrm>
            <a:off x="80232" y="479406"/>
            <a:ext cx="6687374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62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A3A01-9B14-00E1-0128-C4E943F90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6">
            <a:extLst>
              <a:ext uri="{FF2B5EF4-FFF2-40B4-BE49-F238E27FC236}">
                <a16:creationId xmlns:a16="http://schemas.microsoft.com/office/drawing/2014/main" id="{F4EABA93-6B0A-E242-2476-CEAB5A6F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4" y="-86726"/>
            <a:ext cx="4193657" cy="760252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ADLaM Display" panose="020F0502020204030204" pitchFamily="2" charset="0"/>
                <a:cs typeface="Arial" panose="020B0604020202020204" pitchFamily="34" charset="0"/>
              </a:rPr>
              <a:t>Optimus Syria </a:t>
            </a:r>
          </a:p>
        </p:txBody>
      </p:sp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E32B94A6-DCC4-893D-C8C6-D4668E926F4F}"/>
              </a:ext>
            </a:extLst>
          </p:cNvPr>
          <p:cNvSpPr txBox="1">
            <a:spLocks/>
          </p:cNvSpPr>
          <p:nvPr/>
        </p:nvSpPr>
        <p:spPr>
          <a:xfrm>
            <a:off x="129387" y="1552983"/>
            <a:ext cx="2343319" cy="716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0" dirty="0">
                <a:solidFill>
                  <a:schemeClr val="bg1"/>
                </a:solidFill>
                <a:latin typeface="Amasis MT Pro Black" panose="02040A04050005020304" pitchFamily="18" charset="0"/>
              </a:rPr>
              <a:t>5 MW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53DEB-F1A6-81CA-0079-F913A1AF698F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noFill/>
          <a:ln w="7620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9A7818-9298-F5B9-DBB9-AEA43D7440AF}"/>
              </a:ext>
            </a:extLst>
          </p:cNvPr>
          <p:cNvSpPr txBox="1"/>
          <p:nvPr/>
        </p:nvSpPr>
        <p:spPr>
          <a:xfrm>
            <a:off x="538448" y="206604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 power 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7D5CF2-E70E-3FF5-C87C-B4F3EEEADE97}"/>
              </a:ext>
            </a:extLst>
          </p:cNvPr>
          <p:cNvSpPr txBox="1"/>
          <p:nvPr/>
        </p:nvSpPr>
        <p:spPr>
          <a:xfrm>
            <a:off x="5103070" y="207291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Height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AF0A20-3605-2F52-B547-BC2EF70C1A73}"/>
              </a:ext>
            </a:extLst>
          </p:cNvPr>
          <p:cNvCxnSpPr/>
          <p:nvPr/>
        </p:nvCxnSpPr>
        <p:spPr>
          <a:xfrm>
            <a:off x="129386" y="8501059"/>
            <a:ext cx="6589065" cy="0"/>
          </a:xfrm>
          <a:prstGeom prst="line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ED14B2F-EA7A-F264-7B72-B42B0190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27" b="12265"/>
          <a:stretch>
            <a:fillRect/>
          </a:stretch>
        </p:blipFill>
        <p:spPr>
          <a:xfrm>
            <a:off x="1185849" y="8569661"/>
            <a:ext cx="1137743" cy="472843"/>
          </a:xfrm>
          <a:prstGeom prst="rect">
            <a:avLst/>
          </a:prstGeom>
        </p:spPr>
      </p:pic>
      <p:pic>
        <p:nvPicPr>
          <p:cNvPr id="31" name="Picture 30" descr="A close-up of a logo&#10;&#10;AI-generated content may be incorrect.">
            <a:extLst>
              <a:ext uri="{FF2B5EF4-FFF2-40B4-BE49-F238E27FC236}">
                <a16:creationId xmlns:a16="http://schemas.microsoft.com/office/drawing/2014/main" id="{96B264B8-66FF-4349-85A3-08A664BD4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35" y="8611304"/>
            <a:ext cx="1777569" cy="437379"/>
          </a:xfrm>
          <a:prstGeom prst="rect">
            <a:avLst/>
          </a:prstGeom>
        </p:spPr>
      </p:pic>
      <p:pic>
        <p:nvPicPr>
          <p:cNvPr id="33" name="Picture 32" descr="A logo of a university&#10;&#10;AI-generated content may be incorrect.">
            <a:extLst>
              <a:ext uri="{FF2B5EF4-FFF2-40B4-BE49-F238E27FC236}">
                <a16:creationId xmlns:a16="http://schemas.microsoft.com/office/drawing/2014/main" id="{9B745F70-C7C6-20A4-9A39-41DB5F68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78" y="8554016"/>
            <a:ext cx="572473" cy="520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DD8BBA-B654-19E9-5685-23C9DC1EDDD6}"/>
              </a:ext>
            </a:extLst>
          </p:cNvPr>
          <p:cNvSpPr txBox="1"/>
          <p:nvPr/>
        </p:nvSpPr>
        <p:spPr>
          <a:xfrm>
            <a:off x="3261550" y="281927"/>
            <a:ext cx="22557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</a:t>
            </a:r>
            <a:endParaRPr lang="en-DE" sz="15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668105-27B4-DABA-4298-9B2703942647}"/>
              </a:ext>
            </a:extLst>
          </p:cNvPr>
          <p:cNvCxnSpPr/>
          <p:nvPr/>
        </p:nvCxnSpPr>
        <p:spPr>
          <a:xfrm>
            <a:off x="80232" y="657333"/>
            <a:ext cx="6687374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4" name="Picture 53" descr="A logo with a windmill in the middle&#10;&#10;AI-generated content may be incorrect.">
            <a:extLst>
              <a:ext uri="{FF2B5EF4-FFF2-40B4-BE49-F238E27FC236}">
                <a16:creationId xmlns:a16="http://schemas.microsoft.com/office/drawing/2014/main" id="{1568C1B9-BDA4-B6D4-1566-67BEDCC423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96" t="17457" r="23689" b="36396"/>
          <a:stretch>
            <a:fillRect/>
          </a:stretch>
        </p:blipFill>
        <p:spPr>
          <a:xfrm>
            <a:off x="5477213" y="66676"/>
            <a:ext cx="692485" cy="5567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1" name="Picture 110" descr="A logo with colorful squares&#10;&#10;AI-generated content may be incorrect.">
            <a:extLst>
              <a:ext uri="{FF2B5EF4-FFF2-40B4-BE49-F238E27FC236}">
                <a16:creationId xmlns:a16="http://schemas.microsoft.com/office/drawing/2014/main" id="{C1B23201-D002-F0DE-2749-EF432FCC79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29" b="10888"/>
          <a:stretch>
            <a:fillRect/>
          </a:stretch>
        </p:blipFill>
        <p:spPr>
          <a:xfrm>
            <a:off x="131897" y="8533050"/>
            <a:ext cx="977750" cy="53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1AE47A-A6AD-D74C-BC11-DC3EB81110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200" t="14436" r="29113" b="15850"/>
          <a:stretch>
            <a:fillRect/>
          </a:stretch>
        </p:blipFill>
        <p:spPr>
          <a:xfrm>
            <a:off x="2750455" y="8529031"/>
            <a:ext cx="713978" cy="548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42EE94-8DF9-D21D-D989-01DBE75BD0F4}"/>
              </a:ext>
            </a:extLst>
          </p:cNvPr>
          <p:cNvSpPr txBox="1"/>
          <p:nvPr/>
        </p:nvSpPr>
        <p:spPr>
          <a:xfrm>
            <a:off x="1852488" y="701804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Model 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67939-BEAB-89F5-C9B0-6BD620951DD4}"/>
              </a:ext>
            </a:extLst>
          </p:cNvPr>
          <p:cNvSpPr txBox="1"/>
          <p:nvPr/>
        </p:nvSpPr>
        <p:spPr>
          <a:xfrm>
            <a:off x="0" y="951383"/>
            <a:ext cx="6929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form the poster has been divided on (two or three) horizontal parts, each part contains different context depend on the team.</a:t>
            </a:r>
            <a:endParaRPr lang="en-DE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0C805A-E28A-D3ED-0EC5-E46A92992013}"/>
              </a:ext>
            </a:extLst>
          </p:cNvPr>
          <p:cNvCxnSpPr>
            <a:cxnSpLocks/>
          </p:cNvCxnSpPr>
          <p:nvPr/>
        </p:nvCxnSpPr>
        <p:spPr>
          <a:xfrm>
            <a:off x="129386" y="3749343"/>
            <a:ext cx="66473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8C6ED3-F539-6B6B-C0B8-A3DA9F50ECA0}"/>
              </a:ext>
            </a:extLst>
          </p:cNvPr>
          <p:cNvSpPr txBox="1"/>
          <p:nvPr/>
        </p:nvSpPr>
        <p:spPr>
          <a:xfrm>
            <a:off x="80258" y="1231280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Title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77015-B9A8-19DE-830F-370608ECD442}"/>
              </a:ext>
            </a:extLst>
          </p:cNvPr>
          <p:cNvSpPr txBox="1"/>
          <p:nvPr/>
        </p:nvSpPr>
        <p:spPr>
          <a:xfrm>
            <a:off x="80232" y="1475577"/>
            <a:ext cx="32674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explanations, please use bullet points for the following reasons: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</a:t>
            </a: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scannability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viewers passing by.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wall of text fatigue by providing visual breaks.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readability from a distance (3–5 feet).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key findings and main takeaways quickly.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Organizes complex information into digestible chunks.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white space, making the layout look cleaner and more professional.</a:t>
            </a:r>
            <a:endParaRPr lang="en-DE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4299B-1710-6535-C44D-D28A4ADA5100}"/>
              </a:ext>
            </a:extLst>
          </p:cNvPr>
          <p:cNvSpPr txBox="1"/>
          <p:nvPr/>
        </p:nvSpPr>
        <p:spPr>
          <a:xfrm>
            <a:off x="3303376" y="1202792"/>
            <a:ext cx="335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 with table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DFB2F84-BD61-406A-679D-00A55E58F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87504"/>
              </p:ext>
            </p:extLst>
          </p:nvPr>
        </p:nvGraphicFramePr>
        <p:xfrm>
          <a:off x="3962407" y="1556475"/>
          <a:ext cx="2357145" cy="185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715">
                  <a:extLst>
                    <a:ext uri="{9D8B030D-6E8A-4147-A177-3AD203B41FA5}">
                      <a16:colId xmlns:a16="http://schemas.microsoft.com/office/drawing/2014/main" val="31986941"/>
                    </a:ext>
                  </a:extLst>
                </a:gridCol>
                <a:gridCol w="785715">
                  <a:extLst>
                    <a:ext uri="{9D8B030D-6E8A-4147-A177-3AD203B41FA5}">
                      <a16:colId xmlns:a16="http://schemas.microsoft.com/office/drawing/2014/main" val="540825137"/>
                    </a:ext>
                  </a:extLst>
                </a:gridCol>
                <a:gridCol w="785715">
                  <a:extLst>
                    <a:ext uri="{9D8B030D-6E8A-4147-A177-3AD203B41FA5}">
                      <a16:colId xmlns:a16="http://schemas.microsoft.com/office/drawing/2014/main" val="1082432000"/>
                    </a:ext>
                  </a:extLst>
                </a:gridCol>
              </a:tblGrid>
              <a:tr h="370634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673919"/>
                  </a:ext>
                </a:extLst>
              </a:tr>
              <a:tr h="370634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502109"/>
                  </a:ext>
                </a:extLst>
              </a:tr>
              <a:tr h="370634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15784"/>
                  </a:ext>
                </a:extLst>
              </a:tr>
              <a:tr h="370634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279352"/>
                  </a:ext>
                </a:extLst>
              </a:tr>
              <a:tr h="370634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9332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0ED114F-ACE5-393E-E927-EF244D5D0DC1}"/>
              </a:ext>
            </a:extLst>
          </p:cNvPr>
          <p:cNvSpPr txBox="1"/>
          <p:nvPr/>
        </p:nvSpPr>
        <p:spPr>
          <a:xfrm>
            <a:off x="80232" y="4114043"/>
            <a:ext cx="367772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visualizations, please use shapes or charts to make the data much easier to be read, for the following reasons: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Simplifies data: Converts complex numbers into easy-to-read trends.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Speeds up comprehension: Allows viewers to grasp results in seconds.</a:t>
            </a:r>
            <a:b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Guides the eye: Uses arrows and lines to create a logical flow.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space: Replaces repetitive words with intuitive icons.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8974C-1289-C337-75D9-07B939C03E67}"/>
              </a:ext>
            </a:extLst>
          </p:cNvPr>
          <p:cNvSpPr txBox="1"/>
          <p:nvPr/>
        </p:nvSpPr>
        <p:spPr>
          <a:xfrm>
            <a:off x="-81285" y="3836379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Shapes or Icons &amp; Charts or Graphs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BEAA6E-99F7-2231-BA0D-538D4EF2412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382" r="8854" b="12615"/>
          <a:stretch>
            <a:fillRect/>
          </a:stretch>
        </p:blipFill>
        <p:spPr>
          <a:xfrm>
            <a:off x="3644271" y="4031530"/>
            <a:ext cx="3102626" cy="187726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C389D9-EC6C-48F8-9F6F-B52768E2099D}"/>
              </a:ext>
            </a:extLst>
          </p:cNvPr>
          <p:cNvCxnSpPr>
            <a:cxnSpLocks/>
          </p:cNvCxnSpPr>
          <p:nvPr/>
        </p:nvCxnSpPr>
        <p:spPr>
          <a:xfrm>
            <a:off x="108437" y="6096303"/>
            <a:ext cx="66473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BED7135-35F5-2A83-3B55-84A26933C85A}"/>
              </a:ext>
            </a:extLst>
          </p:cNvPr>
          <p:cNvSpPr txBox="1"/>
          <p:nvPr/>
        </p:nvSpPr>
        <p:spPr>
          <a:xfrm>
            <a:off x="3357638" y="6259880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 Model 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3196D9-D0FA-4F29-D756-2D3094AB926F}"/>
              </a:ext>
            </a:extLst>
          </p:cNvPr>
          <p:cNvSpPr txBox="1"/>
          <p:nvPr/>
        </p:nvSpPr>
        <p:spPr>
          <a:xfrm>
            <a:off x="3399109" y="6550513"/>
            <a:ext cx="32674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design, please use CAD model to make the design much easier to be understand, for the following reasons: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Realistic visualization: Provides clear 3D views of complex parts that are difficult to imagine.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Simplifies complexity: Uses exploded or cross-section views to explain how internal mechanisms work.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 engagement: Acts as a high-impact visual "hook" that draws viewers in from a distance.</a:t>
            </a:r>
          </a:p>
          <a:p>
            <a:endParaRPr lang="en-DE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F96F4FC-2E63-70F2-3B25-E12D57CFD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37" y="6361121"/>
            <a:ext cx="3127091" cy="16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9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7A2CB-8D90-E50B-94C9-0636E0086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6">
            <a:extLst>
              <a:ext uri="{FF2B5EF4-FFF2-40B4-BE49-F238E27FC236}">
                <a16:creationId xmlns:a16="http://schemas.microsoft.com/office/drawing/2014/main" id="{4CF7E31C-8B38-C17F-C7BA-8B4FCDBA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4" y="-86726"/>
            <a:ext cx="4193657" cy="760252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ADLaM Display" panose="020F0502020204030204" pitchFamily="2" charset="0"/>
                <a:cs typeface="Arial" panose="020B0604020202020204" pitchFamily="34" charset="0"/>
              </a:rPr>
              <a:t>Optimus Syria </a:t>
            </a:r>
          </a:p>
        </p:txBody>
      </p:sp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B7A2CDFF-B100-44E1-5A19-21C26C641B49}"/>
              </a:ext>
            </a:extLst>
          </p:cNvPr>
          <p:cNvSpPr txBox="1">
            <a:spLocks/>
          </p:cNvSpPr>
          <p:nvPr/>
        </p:nvSpPr>
        <p:spPr>
          <a:xfrm>
            <a:off x="129387" y="1552983"/>
            <a:ext cx="2343319" cy="716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0" dirty="0">
                <a:solidFill>
                  <a:schemeClr val="bg1"/>
                </a:solidFill>
                <a:latin typeface="Amasis MT Pro Black" panose="02040A04050005020304" pitchFamily="18" charset="0"/>
              </a:rPr>
              <a:t>5 MW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C036E9-AE90-E008-33A3-55F3A7E16383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noFill/>
          <a:ln w="7620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BF7B4-7230-457A-29A1-F699D8C556F2}"/>
              </a:ext>
            </a:extLst>
          </p:cNvPr>
          <p:cNvSpPr txBox="1"/>
          <p:nvPr/>
        </p:nvSpPr>
        <p:spPr>
          <a:xfrm>
            <a:off x="538448" y="206604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 power 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889B07-C770-5B11-82D0-5449EBE9A010}"/>
              </a:ext>
            </a:extLst>
          </p:cNvPr>
          <p:cNvSpPr txBox="1"/>
          <p:nvPr/>
        </p:nvSpPr>
        <p:spPr>
          <a:xfrm>
            <a:off x="5103070" y="207291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Height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B65EBD-D5F1-8F5C-BA03-FB68272318E6}"/>
              </a:ext>
            </a:extLst>
          </p:cNvPr>
          <p:cNvCxnSpPr/>
          <p:nvPr/>
        </p:nvCxnSpPr>
        <p:spPr>
          <a:xfrm>
            <a:off x="129386" y="8501059"/>
            <a:ext cx="6589065" cy="0"/>
          </a:xfrm>
          <a:prstGeom prst="line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4D10362-6E80-01F7-325C-4394A6B9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27" b="12265"/>
          <a:stretch>
            <a:fillRect/>
          </a:stretch>
        </p:blipFill>
        <p:spPr>
          <a:xfrm>
            <a:off x="1185849" y="8569661"/>
            <a:ext cx="1137743" cy="472843"/>
          </a:xfrm>
          <a:prstGeom prst="rect">
            <a:avLst/>
          </a:prstGeom>
        </p:spPr>
      </p:pic>
      <p:pic>
        <p:nvPicPr>
          <p:cNvPr id="31" name="Picture 30" descr="A close-up of a logo&#10;&#10;AI-generated content may be incorrect.">
            <a:extLst>
              <a:ext uri="{FF2B5EF4-FFF2-40B4-BE49-F238E27FC236}">
                <a16:creationId xmlns:a16="http://schemas.microsoft.com/office/drawing/2014/main" id="{EAECB58B-4AC8-AEB2-1416-92E08290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35" y="8611304"/>
            <a:ext cx="1777569" cy="437379"/>
          </a:xfrm>
          <a:prstGeom prst="rect">
            <a:avLst/>
          </a:prstGeom>
        </p:spPr>
      </p:pic>
      <p:pic>
        <p:nvPicPr>
          <p:cNvPr id="33" name="Picture 32" descr="A logo of a university&#10;&#10;AI-generated content may be incorrect.">
            <a:extLst>
              <a:ext uri="{FF2B5EF4-FFF2-40B4-BE49-F238E27FC236}">
                <a16:creationId xmlns:a16="http://schemas.microsoft.com/office/drawing/2014/main" id="{04EB0772-16B9-16C5-6CE6-E8B823DE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78" y="8554016"/>
            <a:ext cx="572473" cy="520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AAE876-4042-9941-964F-38EB8D6812EA}"/>
              </a:ext>
            </a:extLst>
          </p:cNvPr>
          <p:cNvSpPr txBox="1"/>
          <p:nvPr/>
        </p:nvSpPr>
        <p:spPr>
          <a:xfrm>
            <a:off x="3261550" y="281927"/>
            <a:ext cx="22557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</a:t>
            </a:r>
            <a:endParaRPr lang="en-DE" sz="15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F2C121-414E-8813-0CA5-BAF0D6466873}"/>
              </a:ext>
            </a:extLst>
          </p:cNvPr>
          <p:cNvCxnSpPr/>
          <p:nvPr/>
        </p:nvCxnSpPr>
        <p:spPr>
          <a:xfrm>
            <a:off x="80232" y="657333"/>
            <a:ext cx="6687374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4" name="Picture 53" descr="A logo with a windmill in the middle&#10;&#10;AI-generated content may be incorrect.">
            <a:extLst>
              <a:ext uri="{FF2B5EF4-FFF2-40B4-BE49-F238E27FC236}">
                <a16:creationId xmlns:a16="http://schemas.microsoft.com/office/drawing/2014/main" id="{97E1C02D-2595-F819-858F-44D01C4BE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96" t="17457" r="23689" b="36396"/>
          <a:stretch>
            <a:fillRect/>
          </a:stretch>
        </p:blipFill>
        <p:spPr>
          <a:xfrm>
            <a:off x="5477213" y="66676"/>
            <a:ext cx="692485" cy="5567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1" name="Picture 110" descr="A logo with colorful squares&#10;&#10;AI-generated content may be incorrect.">
            <a:extLst>
              <a:ext uri="{FF2B5EF4-FFF2-40B4-BE49-F238E27FC236}">
                <a16:creationId xmlns:a16="http://schemas.microsoft.com/office/drawing/2014/main" id="{34BD26FE-3E0B-3E14-D376-49DCC37BD7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29" b="10888"/>
          <a:stretch>
            <a:fillRect/>
          </a:stretch>
        </p:blipFill>
        <p:spPr>
          <a:xfrm>
            <a:off x="131897" y="8533050"/>
            <a:ext cx="977750" cy="53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3F0FE4-B667-A84E-BF8C-0DB4BD6A09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200" t="14436" r="29113" b="15850"/>
          <a:stretch>
            <a:fillRect/>
          </a:stretch>
        </p:blipFill>
        <p:spPr>
          <a:xfrm>
            <a:off x="2750455" y="8529031"/>
            <a:ext cx="713978" cy="548241"/>
          </a:xfrm>
          <a:prstGeom prst="rect">
            <a:avLst/>
          </a:prstGeom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EA7B4A1-50C3-05F1-5B1D-84CF394CE00D}"/>
              </a:ext>
            </a:extLst>
          </p:cNvPr>
          <p:cNvSpPr/>
          <p:nvPr/>
        </p:nvSpPr>
        <p:spPr>
          <a:xfrm>
            <a:off x="17924" y="66677"/>
            <a:ext cx="6773487" cy="68204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88A4635-1317-EEE9-B394-4298A3CA9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94" y="1473642"/>
            <a:ext cx="738743" cy="671741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BC2CAE6-BAAA-6C00-09F9-26400739DF2C}"/>
              </a:ext>
            </a:extLst>
          </p:cNvPr>
          <p:cNvSpPr/>
          <p:nvPr/>
        </p:nvSpPr>
        <p:spPr>
          <a:xfrm>
            <a:off x="1124744" y="1390116"/>
            <a:ext cx="189760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Please don’t change this area, it is common for all teams except the name of the team</a:t>
            </a:r>
            <a:endParaRPr lang="en-DE" sz="11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7543C1C-4C5F-7E10-E919-0ED3F1D456EF}"/>
              </a:ext>
            </a:extLst>
          </p:cNvPr>
          <p:cNvCxnSpPr>
            <a:cxnSpLocks/>
          </p:cNvCxnSpPr>
          <p:nvPr/>
        </p:nvCxnSpPr>
        <p:spPr>
          <a:xfrm flipH="1" flipV="1">
            <a:off x="996437" y="785350"/>
            <a:ext cx="228948" cy="604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AB6BBA7-522B-8E9B-5109-392D3A7F76CD}"/>
              </a:ext>
            </a:extLst>
          </p:cNvPr>
          <p:cNvSpPr/>
          <p:nvPr/>
        </p:nvSpPr>
        <p:spPr>
          <a:xfrm>
            <a:off x="17923" y="8384005"/>
            <a:ext cx="6773487" cy="71608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D26325-C01E-7A1C-18FC-93F7D5DAD7C8}"/>
              </a:ext>
            </a:extLst>
          </p:cNvPr>
          <p:cNvSpPr/>
          <p:nvPr/>
        </p:nvSpPr>
        <p:spPr>
          <a:xfrm>
            <a:off x="109016" y="6133293"/>
            <a:ext cx="6589065" cy="217662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    Area 3</a:t>
            </a:r>
            <a:endParaRPr lang="en-DE" sz="4800" b="1" dirty="0">
              <a:solidFill>
                <a:schemeClr val="bg1"/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078575E-B915-828F-CFA1-4C91EBF06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57" y="7370929"/>
            <a:ext cx="658589" cy="598857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3CC8CDE0-2D41-91B6-ED23-B08AF1727965}"/>
              </a:ext>
            </a:extLst>
          </p:cNvPr>
          <p:cNvSpPr/>
          <p:nvPr/>
        </p:nvSpPr>
        <p:spPr>
          <a:xfrm>
            <a:off x="919063" y="7295761"/>
            <a:ext cx="207031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Please don’t change this area, it is common for all teams</a:t>
            </a:r>
            <a:endParaRPr lang="en-DE" sz="11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008A5F-9975-5056-B63E-3F4E5ED5EE6E}"/>
              </a:ext>
            </a:extLst>
          </p:cNvPr>
          <p:cNvCxnSpPr>
            <a:cxnSpLocks/>
          </p:cNvCxnSpPr>
          <p:nvPr/>
        </p:nvCxnSpPr>
        <p:spPr>
          <a:xfrm>
            <a:off x="105335" y="6048999"/>
            <a:ext cx="66473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92294ED-3A26-E542-C9C5-A7744B7C10E2}"/>
              </a:ext>
            </a:extLst>
          </p:cNvPr>
          <p:cNvCxnSpPr>
            <a:cxnSpLocks/>
          </p:cNvCxnSpPr>
          <p:nvPr/>
        </p:nvCxnSpPr>
        <p:spPr>
          <a:xfrm>
            <a:off x="2903099" y="8123776"/>
            <a:ext cx="204345" cy="2670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678C28-BBF9-A3F1-C1AC-0969D46E463B}"/>
              </a:ext>
            </a:extLst>
          </p:cNvPr>
          <p:cNvCxnSpPr>
            <a:cxnSpLocks/>
          </p:cNvCxnSpPr>
          <p:nvPr/>
        </p:nvCxnSpPr>
        <p:spPr>
          <a:xfrm>
            <a:off x="3418588" y="1412618"/>
            <a:ext cx="45845" cy="4636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2BC95-A3B3-FBA5-D98A-4390606A877B}"/>
              </a:ext>
            </a:extLst>
          </p:cNvPr>
          <p:cNvSpPr/>
          <p:nvPr/>
        </p:nvSpPr>
        <p:spPr>
          <a:xfrm>
            <a:off x="129386" y="2269068"/>
            <a:ext cx="3073404" cy="361362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Area 1</a:t>
            </a:r>
            <a:endParaRPr lang="en-DE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F78A51-3891-1DEC-3E0E-A46F7F9D6923}"/>
              </a:ext>
            </a:extLst>
          </p:cNvPr>
          <p:cNvSpPr/>
          <p:nvPr/>
        </p:nvSpPr>
        <p:spPr>
          <a:xfrm>
            <a:off x="3694202" y="2269069"/>
            <a:ext cx="2955702" cy="363122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Area 2</a:t>
            </a:r>
            <a:endParaRPr lang="en-DE" sz="4800" b="1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10AF98-C503-326D-68C0-37FE3C8B0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668" y="1448616"/>
            <a:ext cx="738743" cy="67174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B24D530-706C-2DF0-DD0A-1A5E336FA475}"/>
              </a:ext>
            </a:extLst>
          </p:cNvPr>
          <p:cNvSpPr/>
          <p:nvPr/>
        </p:nvSpPr>
        <p:spPr>
          <a:xfrm>
            <a:off x="4124584" y="1351551"/>
            <a:ext cx="189760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This red line is only to explanation please don’t use it in your poster</a:t>
            </a:r>
            <a:endParaRPr lang="en-DE" sz="11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20484F-8627-1597-3D0F-92169828B89A}"/>
              </a:ext>
            </a:extLst>
          </p:cNvPr>
          <p:cNvCxnSpPr/>
          <p:nvPr/>
        </p:nvCxnSpPr>
        <p:spPr>
          <a:xfrm flipH="1">
            <a:off x="3464433" y="1720535"/>
            <a:ext cx="709181" cy="352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2EB21C-85D9-0FFB-A410-A89726D5ADF7}"/>
              </a:ext>
            </a:extLst>
          </p:cNvPr>
          <p:cNvSpPr txBox="1"/>
          <p:nvPr/>
        </p:nvSpPr>
        <p:spPr>
          <a:xfrm>
            <a:off x="1847158" y="703702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Mixed Model 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6F278D-8507-5F45-9C5D-567CD3C6BB9D}"/>
              </a:ext>
            </a:extLst>
          </p:cNvPr>
          <p:cNvSpPr txBox="1"/>
          <p:nvPr/>
        </p:nvSpPr>
        <p:spPr>
          <a:xfrm>
            <a:off x="1495047" y="928238"/>
            <a:ext cx="383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form the poster consists of both vertical and horizontal parts, each part contains different context depend on the team.</a:t>
            </a:r>
            <a:endParaRPr lang="en-DE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B9DBB9-72C2-AAAA-CA0A-23B3CA91E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389" y="4844158"/>
            <a:ext cx="738743" cy="67174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E356031-DEA6-484D-E3E8-26AF609F6659}"/>
              </a:ext>
            </a:extLst>
          </p:cNvPr>
          <p:cNvSpPr/>
          <p:nvPr/>
        </p:nvSpPr>
        <p:spPr>
          <a:xfrm>
            <a:off x="4618439" y="4760632"/>
            <a:ext cx="1897604" cy="8423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Please don’t change the frame, for shapes, color and thickness it common for all teams.</a:t>
            </a:r>
            <a:endParaRPr lang="en-DE" sz="11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852819-0ABE-78E5-41DA-8AE80E25271C}"/>
              </a:ext>
            </a:extLst>
          </p:cNvPr>
          <p:cNvCxnSpPr>
            <a:cxnSpLocks/>
          </p:cNvCxnSpPr>
          <p:nvPr/>
        </p:nvCxnSpPr>
        <p:spPr>
          <a:xfrm flipV="1">
            <a:off x="5834700" y="4251392"/>
            <a:ext cx="1024133" cy="509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53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2520-4487-7671-77EA-1A5DC411B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8EB91471-962A-2FC7-9276-4E722047F160}"/>
              </a:ext>
            </a:extLst>
          </p:cNvPr>
          <p:cNvSpPr txBox="1">
            <a:spLocks/>
          </p:cNvSpPr>
          <p:nvPr/>
        </p:nvSpPr>
        <p:spPr>
          <a:xfrm>
            <a:off x="129387" y="1552983"/>
            <a:ext cx="2343319" cy="716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0" dirty="0">
                <a:solidFill>
                  <a:schemeClr val="bg1"/>
                </a:solidFill>
                <a:latin typeface="Amasis MT Pro Black" panose="02040A04050005020304" pitchFamily="18" charset="0"/>
              </a:rPr>
              <a:t>5 MW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AA314C-CBD9-AF68-7959-B34CE324BE76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noFill/>
          <a:ln w="7620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5DE010-59F2-71F0-704E-D9AF8BF586C8}"/>
              </a:ext>
            </a:extLst>
          </p:cNvPr>
          <p:cNvSpPr txBox="1"/>
          <p:nvPr/>
        </p:nvSpPr>
        <p:spPr>
          <a:xfrm>
            <a:off x="538448" y="206604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 power 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DC801F-BBF9-EED8-3BE8-89C06CC23AEF}"/>
              </a:ext>
            </a:extLst>
          </p:cNvPr>
          <p:cNvSpPr txBox="1"/>
          <p:nvPr/>
        </p:nvSpPr>
        <p:spPr>
          <a:xfrm>
            <a:off x="5103070" y="207291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Height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93007-DBBC-67CC-AAB7-87269CF17BD0}"/>
              </a:ext>
            </a:extLst>
          </p:cNvPr>
          <p:cNvCxnSpPr/>
          <p:nvPr/>
        </p:nvCxnSpPr>
        <p:spPr>
          <a:xfrm>
            <a:off x="129386" y="8501059"/>
            <a:ext cx="6589065" cy="0"/>
          </a:xfrm>
          <a:prstGeom prst="line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B4C0D85-FB48-EF58-1BB5-6D5EEE8DC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27" b="12265"/>
          <a:stretch>
            <a:fillRect/>
          </a:stretch>
        </p:blipFill>
        <p:spPr>
          <a:xfrm>
            <a:off x="1185849" y="8569661"/>
            <a:ext cx="1137743" cy="472843"/>
          </a:xfrm>
          <a:prstGeom prst="rect">
            <a:avLst/>
          </a:prstGeom>
        </p:spPr>
      </p:pic>
      <p:pic>
        <p:nvPicPr>
          <p:cNvPr id="31" name="Picture 30" descr="A close-up of a logo&#10;&#10;AI-generated content may be incorrect.">
            <a:extLst>
              <a:ext uri="{FF2B5EF4-FFF2-40B4-BE49-F238E27FC236}">
                <a16:creationId xmlns:a16="http://schemas.microsoft.com/office/drawing/2014/main" id="{8F9E87E0-A3FE-C6D8-EA3D-1EA31E25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35" y="8611304"/>
            <a:ext cx="1777569" cy="437379"/>
          </a:xfrm>
          <a:prstGeom prst="rect">
            <a:avLst/>
          </a:prstGeom>
        </p:spPr>
      </p:pic>
      <p:pic>
        <p:nvPicPr>
          <p:cNvPr id="33" name="Picture 32" descr="A logo of a university&#10;&#10;AI-generated content may be incorrect.">
            <a:extLst>
              <a:ext uri="{FF2B5EF4-FFF2-40B4-BE49-F238E27FC236}">
                <a16:creationId xmlns:a16="http://schemas.microsoft.com/office/drawing/2014/main" id="{0FA29896-240D-4F74-F588-80ED946BE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78" y="8554016"/>
            <a:ext cx="572473" cy="520924"/>
          </a:xfrm>
          <a:prstGeom prst="rect">
            <a:avLst/>
          </a:prstGeom>
        </p:spPr>
      </p:pic>
      <p:pic>
        <p:nvPicPr>
          <p:cNvPr id="111" name="Picture 110" descr="A logo with colorful squares&#10;&#10;AI-generated content may be incorrect.">
            <a:extLst>
              <a:ext uri="{FF2B5EF4-FFF2-40B4-BE49-F238E27FC236}">
                <a16:creationId xmlns:a16="http://schemas.microsoft.com/office/drawing/2014/main" id="{5EB19AB2-89CF-7AA8-9424-24B8399B12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29" b="10888"/>
          <a:stretch>
            <a:fillRect/>
          </a:stretch>
        </p:blipFill>
        <p:spPr>
          <a:xfrm>
            <a:off x="131897" y="8533050"/>
            <a:ext cx="977750" cy="53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75599E-8209-5E54-8DAD-351DFC8C34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200" t="14436" r="29113" b="15850"/>
          <a:stretch>
            <a:fillRect/>
          </a:stretch>
        </p:blipFill>
        <p:spPr>
          <a:xfrm>
            <a:off x="2750455" y="8529031"/>
            <a:ext cx="713978" cy="548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01B7A-0143-DC74-35A6-4460D7332F1E}"/>
              </a:ext>
            </a:extLst>
          </p:cNvPr>
          <p:cNvSpPr txBox="1"/>
          <p:nvPr/>
        </p:nvSpPr>
        <p:spPr>
          <a:xfrm>
            <a:off x="1852488" y="701804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Model 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DDD60-426F-7B8C-5C18-271B78ECB487}"/>
              </a:ext>
            </a:extLst>
          </p:cNvPr>
          <p:cNvSpPr txBox="1"/>
          <p:nvPr/>
        </p:nvSpPr>
        <p:spPr>
          <a:xfrm>
            <a:off x="0" y="951383"/>
            <a:ext cx="6929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form the poster has been divided on (two or three) horizontal parts, each part contains different context depend on the team.</a:t>
            </a:r>
            <a:endParaRPr lang="en-DE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ED35D6-0763-0671-AE36-E886F86E15A5}"/>
              </a:ext>
            </a:extLst>
          </p:cNvPr>
          <p:cNvCxnSpPr>
            <a:cxnSpLocks/>
          </p:cNvCxnSpPr>
          <p:nvPr/>
        </p:nvCxnSpPr>
        <p:spPr>
          <a:xfrm>
            <a:off x="3347715" y="1314667"/>
            <a:ext cx="0" cy="4781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E50499-8844-C092-E08F-B042983E9A9F}"/>
              </a:ext>
            </a:extLst>
          </p:cNvPr>
          <p:cNvSpPr txBox="1"/>
          <p:nvPr/>
        </p:nvSpPr>
        <p:spPr>
          <a:xfrm>
            <a:off x="80258" y="1231280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Title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E7ECD9-1DF6-8AF7-F12E-B7FC10613308}"/>
              </a:ext>
            </a:extLst>
          </p:cNvPr>
          <p:cNvSpPr txBox="1"/>
          <p:nvPr/>
        </p:nvSpPr>
        <p:spPr>
          <a:xfrm>
            <a:off x="80232" y="1589437"/>
            <a:ext cx="32674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explanations, please use bullet points for the following reasons: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 </a:t>
            </a: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scannability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viewers passing by.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wall of text fatigue by providing visual breaks.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readability from a distance (3–5 feet).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key findings and main takeaways quickly.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Organizes complex information into digestible chunks.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white space, making the layout look cleaner and more professional.</a:t>
            </a:r>
            <a:endParaRPr lang="en-DE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69F72-28A7-20FB-0F7B-93F163F2F015}"/>
              </a:ext>
            </a:extLst>
          </p:cNvPr>
          <p:cNvSpPr txBox="1"/>
          <p:nvPr/>
        </p:nvSpPr>
        <p:spPr>
          <a:xfrm>
            <a:off x="-46324" y="3942106"/>
            <a:ext cx="335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or Diagram or Picture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9F44ED-E53E-BD71-9421-648C014F72CA}"/>
              </a:ext>
            </a:extLst>
          </p:cNvPr>
          <p:cNvCxnSpPr>
            <a:cxnSpLocks/>
          </p:cNvCxnSpPr>
          <p:nvPr/>
        </p:nvCxnSpPr>
        <p:spPr>
          <a:xfrm>
            <a:off x="108437" y="6096303"/>
            <a:ext cx="66473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3C66CF7-013C-DE12-6501-A187369BE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08437" y="4450080"/>
            <a:ext cx="1725096" cy="12181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93216C2-C7B4-2FD2-9CF3-E725E57C4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835" y="4403305"/>
            <a:ext cx="1309544" cy="12181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F19FF22-2078-57B6-2519-512AD3BB522F}"/>
              </a:ext>
            </a:extLst>
          </p:cNvPr>
          <p:cNvSpPr txBox="1"/>
          <p:nvPr/>
        </p:nvSpPr>
        <p:spPr>
          <a:xfrm>
            <a:off x="3488283" y="1573502"/>
            <a:ext cx="32674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visualizations, please use shapes or charts to make the data much easier to be read, for the following reasons: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Simplifies data: Converts complex numbers into easy-to-read trends.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Speeds up comprehension: Allows viewers to grasp results in seconds.</a:t>
            </a:r>
            <a:b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Guides the eye: Uses arrows and lines to create a logical flow.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space: Replaces repetitive words with intuitive icons.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BA3C5F-839D-7A0D-4A46-99E59F7C0F18}"/>
              </a:ext>
            </a:extLst>
          </p:cNvPr>
          <p:cNvSpPr txBox="1"/>
          <p:nvPr/>
        </p:nvSpPr>
        <p:spPr>
          <a:xfrm>
            <a:off x="3437992" y="1216739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Shapes or Icons &amp; Charts or Graphs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578D944-4022-1427-5FF0-403B1D3EE83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382" r="8854" b="12615"/>
          <a:stretch>
            <a:fillRect/>
          </a:stretch>
        </p:blipFill>
        <p:spPr>
          <a:xfrm>
            <a:off x="3663989" y="3975322"/>
            <a:ext cx="2891947" cy="17497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009586-6878-DB58-AD64-10B138E4611A}"/>
              </a:ext>
            </a:extLst>
          </p:cNvPr>
          <p:cNvSpPr txBox="1"/>
          <p:nvPr/>
        </p:nvSpPr>
        <p:spPr>
          <a:xfrm>
            <a:off x="1713973" y="6110844"/>
            <a:ext cx="3142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 Model 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4750417-AA44-78C5-8390-4920705BF65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8222" b="7936"/>
          <a:stretch>
            <a:fillRect/>
          </a:stretch>
        </p:blipFill>
        <p:spPr>
          <a:xfrm>
            <a:off x="428633" y="6357704"/>
            <a:ext cx="5551491" cy="2152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tle 26">
            <a:extLst>
              <a:ext uri="{FF2B5EF4-FFF2-40B4-BE49-F238E27FC236}">
                <a16:creationId xmlns:a16="http://schemas.microsoft.com/office/drawing/2014/main" id="{41532846-FAC3-1DED-E7B3-614E47DB3F5D}"/>
              </a:ext>
            </a:extLst>
          </p:cNvPr>
          <p:cNvSpPr txBox="1">
            <a:spLocks/>
          </p:cNvSpPr>
          <p:nvPr/>
        </p:nvSpPr>
        <p:spPr>
          <a:xfrm>
            <a:off x="0" y="-252661"/>
            <a:ext cx="3609134" cy="737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6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ADLaM Display" panose="020F0502020204030204" pitchFamily="2" charset="0"/>
                <a:cs typeface="Arial" panose="020B0604020202020204" pitchFamily="34" charset="0"/>
              </a:rPr>
              <a:t>Optimus Syria </a:t>
            </a:r>
            <a:endParaRPr lang="en-US" sz="2800" b="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ADLaM Display" panose="020F05020202040302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FA368-1570-E5B3-A74B-9E090F3A051D}"/>
              </a:ext>
            </a:extLst>
          </p:cNvPr>
          <p:cNvSpPr txBox="1"/>
          <p:nvPr/>
        </p:nvSpPr>
        <p:spPr>
          <a:xfrm>
            <a:off x="2264815" y="91982"/>
            <a:ext cx="225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Team</a:t>
            </a:r>
            <a:endParaRPr lang="en-DE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0EF231-D8DB-EEDC-CBD0-956701073251}"/>
              </a:ext>
            </a:extLst>
          </p:cNvPr>
          <p:cNvCxnSpPr/>
          <p:nvPr/>
        </p:nvCxnSpPr>
        <p:spPr>
          <a:xfrm>
            <a:off x="80232" y="479406"/>
            <a:ext cx="6687374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2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F2258-407F-840D-3A50-7950BAF7D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6">
            <a:extLst>
              <a:ext uri="{FF2B5EF4-FFF2-40B4-BE49-F238E27FC236}">
                <a16:creationId xmlns:a16="http://schemas.microsoft.com/office/drawing/2014/main" id="{C949D86D-27B0-53CF-2C25-DA1C64B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2661"/>
            <a:ext cx="3609134" cy="737336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ADLaM Display" panose="020F0502020204030204" pitchFamily="2" charset="0"/>
                <a:cs typeface="Arial" panose="020B0604020202020204" pitchFamily="34" charset="0"/>
              </a:rPr>
              <a:t>Optimus Syria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1C38D-193E-2659-F1A4-ECF20F2F21BE}"/>
              </a:ext>
            </a:extLst>
          </p:cNvPr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noFill/>
          <a:ln w="7620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7DEDF-AE18-CA24-2156-9638A869B082}"/>
              </a:ext>
            </a:extLst>
          </p:cNvPr>
          <p:cNvSpPr txBox="1"/>
          <p:nvPr/>
        </p:nvSpPr>
        <p:spPr>
          <a:xfrm>
            <a:off x="5103070" y="207291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Height</a:t>
            </a:r>
            <a:endParaRPr lang="en-D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0B5E94-FCE3-D618-ECFB-6A17E06CCACF}"/>
              </a:ext>
            </a:extLst>
          </p:cNvPr>
          <p:cNvCxnSpPr/>
          <p:nvPr/>
        </p:nvCxnSpPr>
        <p:spPr>
          <a:xfrm>
            <a:off x="129386" y="8501059"/>
            <a:ext cx="6589065" cy="0"/>
          </a:xfrm>
          <a:prstGeom prst="line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08F8C1-85C5-03A5-1639-7DA78B2F43C9}"/>
              </a:ext>
            </a:extLst>
          </p:cNvPr>
          <p:cNvSpPr txBox="1"/>
          <p:nvPr/>
        </p:nvSpPr>
        <p:spPr>
          <a:xfrm>
            <a:off x="80232" y="1030760"/>
            <a:ext cx="39592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Joint German Syrian initiative to develop the state of art wind turbine.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Engineered for Syrian environmental and operational condition.</a:t>
            </a:r>
          </a:p>
          <a:p>
            <a:endParaRPr lang="en-US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Data: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 power: 	5 MW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Rotor Diameter: 	160 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Hub height: 	100 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Concept:		3 Point Suspension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type:	Geared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 type:	DFIG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Control:	Feedback Control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Control:	Lidar Assisted Control</a:t>
            </a:r>
            <a:endParaRPr lang="en-DE" sz="1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D0C26-67B1-88B2-A7E8-5A978190F3B5}"/>
              </a:ext>
            </a:extLst>
          </p:cNvPr>
          <p:cNvSpPr txBox="1"/>
          <p:nvPr/>
        </p:nvSpPr>
        <p:spPr>
          <a:xfrm>
            <a:off x="2264815" y="91982"/>
            <a:ext cx="225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Team</a:t>
            </a:r>
            <a:endParaRPr lang="en-DE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87C64D2-CD51-C4B8-6FFB-6AC50AF9F865}"/>
              </a:ext>
            </a:extLst>
          </p:cNvPr>
          <p:cNvCxnSpPr/>
          <p:nvPr/>
        </p:nvCxnSpPr>
        <p:spPr>
          <a:xfrm>
            <a:off x="80232" y="479406"/>
            <a:ext cx="6687374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2B9E4D8-8AC6-BC23-3692-7C1413570B3A}"/>
              </a:ext>
            </a:extLst>
          </p:cNvPr>
          <p:cNvSpPr txBox="1"/>
          <p:nvPr/>
        </p:nvSpPr>
        <p:spPr>
          <a:xfrm>
            <a:off x="3330180" y="4150226"/>
            <a:ext cx="2784431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Uniting 49 students from 11 countries.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6B740AD-2C4D-C9C2-CF49-1C9D85FD6F58}"/>
              </a:ext>
            </a:extLst>
          </p:cNvPr>
          <p:cNvSpPr txBox="1"/>
          <p:nvPr/>
        </p:nvSpPr>
        <p:spPr>
          <a:xfrm>
            <a:off x="4582379" y="6620546"/>
            <a:ext cx="755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 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F11A510-B3FA-8860-BF6E-8FDC1E5E07B9}"/>
              </a:ext>
            </a:extLst>
          </p:cNvPr>
          <p:cNvSpPr txBox="1"/>
          <p:nvPr/>
        </p:nvSpPr>
        <p:spPr>
          <a:xfrm>
            <a:off x="4045165" y="6621188"/>
            <a:ext cx="5212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7274B0C-8D09-3C16-43D9-8E43B8632B53}"/>
              </a:ext>
            </a:extLst>
          </p:cNvPr>
          <p:cNvSpPr txBox="1"/>
          <p:nvPr/>
        </p:nvSpPr>
        <p:spPr>
          <a:xfrm>
            <a:off x="4941486" y="6402748"/>
            <a:ext cx="4799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Egypt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31A9125-185F-8D97-88C8-E99116884A11}"/>
              </a:ext>
            </a:extLst>
          </p:cNvPr>
          <p:cNvSpPr txBox="1"/>
          <p:nvPr/>
        </p:nvSpPr>
        <p:spPr>
          <a:xfrm>
            <a:off x="4051130" y="6398793"/>
            <a:ext cx="365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Italy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5182E0-5F70-8F01-008B-6505972B9EAA}"/>
              </a:ext>
            </a:extLst>
          </p:cNvPr>
          <p:cNvSpPr txBox="1"/>
          <p:nvPr/>
        </p:nvSpPr>
        <p:spPr>
          <a:xfrm>
            <a:off x="3614523" y="6398793"/>
            <a:ext cx="5036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Mexico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D79521E-9DAD-9BFF-F19A-DDF3B9529DFE}"/>
              </a:ext>
            </a:extLst>
          </p:cNvPr>
          <p:cNvSpPr txBox="1"/>
          <p:nvPr/>
        </p:nvSpPr>
        <p:spPr>
          <a:xfrm>
            <a:off x="4293348" y="6405133"/>
            <a:ext cx="755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Germany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101D347-48A1-1269-4E42-2BA744CB4656}"/>
              </a:ext>
            </a:extLst>
          </p:cNvPr>
          <p:cNvSpPr txBox="1"/>
          <p:nvPr/>
        </p:nvSpPr>
        <p:spPr>
          <a:xfrm>
            <a:off x="5162082" y="6620896"/>
            <a:ext cx="755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Pakistan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B52BEB7-A402-1B4C-855F-0B6E915F7343}"/>
              </a:ext>
            </a:extLst>
          </p:cNvPr>
          <p:cNvSpPr txBox="1"/>
          <p:nvPr/>
        </p:nvSpPr>
        <p:spPr>
          <a:xfrm>
            <a:off x="5253765" y="6407419"/>
            <a:ext cx="755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Turkey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1499CF4-BA08-FC6C-C732-7759B34E3EE5}"/>
              </a:ext>
            </a:extLst>
          </p:cNvPr>
          <p:cNvSpPr txBox="1"/>
          <p:nvPr/>
        </p:nvSpPr>
        <p:spPr>
          <a:xfrm>
            <a:off x="5760440" y="6634383"/>
            <a:ext cx="755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South Korea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7B85172-FDD6-F0DD-473B-88C2B0E2C2D7}"/>
              </a:ext>
            </a:extLst>
          </p:cNvPr>
          <p:cNvSpPr txBox="1"/>
          <p:nvPr/>
        </p:nvSpPr>
        <p:spPr>
          <a:xfrm>
            <a:off x="3448302" y="6610759"/>
            <a:ext cx="755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Syria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365462B-049B-29F9-DBFF-D016A9EC5F91}"/>
              </a:ext>
            </a:extLst>
          </p:cNvPr>
          <p:cNvSpPr txBox="1"/>
          <p:nvPr/>
        </p:nvSpPr>
        <p:spPr>
          <a:xfrm>
            <a:off x="5800511" y="6403170"/>
            <a:ext cx="755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Kurdistan</a:t>
            </a:r>
            <a:endParaRPr lang="en-DE" sz="7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5C0DE-3D0F-1FBA-776C-DC0D8D4E37E4}"/>
              </a:ext>
            </a:extLst>
          </p:cNvPr>
          <p:cNvGrpSpPr/>
          <p:nvPr/>
        </p:nvGrpSpPr>
        <p:grpSpPr>
          <a:xfrm>
            <a:off x="543651" y="3887106"/>
            <a:ext cx="2458902" cy="2929977"/>
            <a:chOff x="345257" y="2992416"/>
            <a:chExt cx="2766141" cy="3839247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F19E8BF-B474-5B46-6129-C8C0229577EA}"/>
                </a:ext>
              </a:extLst>
            </p:cNvPr>
            <p:cNvCxnSpPr>
              <a:cxnSpLocks/>
              <a:stCxn id="136" idx="2"/>
              <a:endCxn id="204" idx="2"/>
            </p:cNvCxnSpPr>
            <p:nvPr/>
          </p:nvCxnSpPr>
          <p:spPr>
            <a:xfrm flipH="1">
              <a:off x="1734752" y="3938288"/>
              <a:ext cx="2028" cy="2622044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A96765-F8F6-471F-7E44-F2EAE732311D}"/>
                </a:ext>
              </a:extLst>
            </p:cNvPr>
            <p:cNvGrpSpPr/>
            <p:nvPr/>
          </p:nvGrpSpPr>
          <p:grpSpPr>
            <a:xfrm>
              <a:off x="345257" y="2992416"/>
              <a:ext cx="2766141" cy="3839247"/>
              <a:chOff x="345257" y="2992416"/>
              <a:chExt cx="2766141" cy="383924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3CEF097-5478-81EA-0127-14A65EEC4DD5}"/>
                  </a:ext>
                </a:extLst>
              </p:cNvPr>
              <p:cNvSpPr/>
              <p:nvPr/>
            </p:nvSpPr>
            <p:spPr>
              <a:xfrm>
                <a:off x="345257" y="3543856"/>
                <a:ext cx="641802" cy="392017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Integrator</a:t>
                </a:r>
                <a:endParaRPr lang="en-DE" sz="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2C7190F-F754-25F4-132C-56635DDE55FC}"/>
                  </a:ext>
                </a:extLst>
              </p:cNvPr>
              <p:cNvSpPr/>
              <p:nvPr/>
            </p:nvSpPr>
            <p:spPr>
              <a:xfrm>
                <a:off x="1864332" y="4097104"/>
                <a:ext cx="816906" cy="2950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 Development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BE36582-DA35-CF9D-941C-FF4AFBDA9C38}"/>
                  </a:ext>
                </a:extLst>
              </p:cNvPr>
              <p:cNvSpPr/>
              <p:nvPr/>
            </p:nvSpPr>
            <p:spPr>
              <a:xfrm>
                <a:off x="1415879" y="3546272"/>
                <a:ext cx="641802" cy="392017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 Manager</a:t>
                </a:r>
                <a:endParaRPr lang="en-DE" sz="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03F94354-887C-D368-F490-2FB89294C3C6}"/>
                  </a:ext>
                </a:extLst>
              </p:cNvPr>
              <p:cNvSpPr/>
              <p:nvPr/>
            </p:nvSpPr>
            <p:spPr>
              <a:xfrm>
                <a:off x="2469596" y="3548553"/>
                <a:ext cx="641802" cy="392017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Deputy of Project Manager</a:t>
                </a:r>
                <a:endParaRPr lang="en-DE" sz="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84C0890-B0BB-4A15-AB3C-2CDC70CBE290}"/>
                  </a:ext>
                </a:extLst>
              </p:cNvPr>
              <p:cNvSpPr/>
              <p:nvPr/>
            </p:nvSpPr>
            <p:spPr>
              <a:xfrm>
                <a:off x="1864332" y="4521161"/>
                <a:ext cx="816906" cy="2950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 + Lidar Assisted Control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8214F2F-6206-889F-2DD3-ABFF945D40CD}"/>
                  </a:ext>
                </a:extLst>
              </p:cNvPr>
              <p:cNvSpPr/>
              <p:nvPr/>
            </p:nvSpPr>
            <p:spPr>
              <a:xfrm>
                <a:off x="1865812" y="4923437"/>
                <a:ext cx="816906" cy="2950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Blade Structure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2C6E6E36-EDD1-3A89-105A-0D409C2628B8}"/>
                  </a:ext>
                </a:extLst>
              </p:cNvPr>
              <p:cNvSpPr/>
              <p:nvPr/>
            </p:nvSpPr>
            <p:spPr>
              <a:xfrm>
                <a:off x="1865812" y="5325028"/>
                <a:ext cx="816906" cy="2950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 Code Development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3A82CA2-B2D2-0D48-7764-CDF827087B74}"/>
                  </a:ext>
                </a:extLst>
              </p:cNvPr>
              <p:cNvSpPr/>
              <p:nvPr/>
            </p:nvSpPr>
            <p:spPr>
              <a:xfrm>
                <a:off x="1864332" y="5720716"/>
                <a:ext cx="816906" cy="29502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Bearing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662BB8D-22B5-522D-5FCD-A4A55DAA4362}"/>
                  </a:ext>
                </a:extLst>
              </p:cNvPr>
              <p:cNvSpPr/>
              <p:nvPr/>
            </p:nvSpPr>
            <p:spPr>
              <a:xfrm>
                <a:off x="1864332" y="6122311"/>
                <a:ext cx="816906" cy="29502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Machine Bed Yaw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D879D6BB-890B-7136-41F8-D8320152D825}"/>
                  </a:ext>
                </a:extLst>
              </p:cNvPr>
              <p:cNvSpPr/>
              <p:nvPr/>
            </p:nvSpPr>
            <p:spPr>
              <a:xfrm>
                <a:off x="794105" y="4097104"/>
                <a:ext cx="816906" cy="2950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Load &amp; Dynamic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0CC036BC-B0AF-ED55-4885-922026BE511C}"/>
                  </a:ext>
                </a:extLst>
              </p:cNvPr>
              <p:cNvSpPr/>
              <p:nvPr/>
            </p:nvSpPr>
            <p:spPr>
              <a:xfrm>
                <a:off x="792200" y="4519327"/>
                <a:ext cx="816906" cy="2950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Blade Aerodynamic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FF36D3C-DCEC-C272-AEE3-9A04A2579607}"/>
                  </a:ext>
                </a:extLst>
              </p:cNvPr>
              <p:cNvSpPr/>
              <p:nvPr/>
            </p:nvSpPr>
            <p:spPr>
              <a:xfrm>
                <a:off x="788822" y="4920919"/>
                <a:ext cx="816906" cy="2950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Electrical Drivetrain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EDB4ACC-DC66-01E6-6A2B-885FE5A217A1}"/>
                  </a:ext>
                </a:extLst>
              </p:cNvPr>
              <p:cNvSpPr/>
              <p:nvPr/>
            </p:nvSpPr>
            <p:spPr>
              <a:xfrm>
                <a:off x="788822" y="5322509"/>
                <a:ext cx="816906" cy="2950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Rotor Hub Pitch System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15486566-1759-F9D4-3CBD-DC12BB945246}"/>
                  </a:ext>
                </a:extLst>
              </p:cNvPr>
              <p:cNvSpPr/>
              <p:nvPr/>
            </p:nvSpPr>
            <p:spPr>
              <a:xfrm>
                <a:off x="788822" y="5718195"/>
                <a:ext cx="816906" cy="29502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Gearbox, Brake, Coupling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337E97B-84F3-08D0-CF7B-22DF64A48138}"/>
                  </a:ext>
                </a:extLst>
              </p:cNvPr>
              <p:cNvSpPr/>
              <p:nvPr/>
            </p:nvSpPr>
            <p:spPr>
              <a:xfrm>
                <a:off x="784140" y="6123367"/>
                <a:ext cx="816906" cy="29502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Tower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4385E197-1898-0F58-1275-C0919AA0CD63}"/>
                  </a:ext>
                </a:extLst>
              </p:cNvPr>
              <p:cNvSpPr/>
              <p:nvPr/>
            </p:nvSpPr>
            <p:spPr>
              <a:xfrm>
                <a:off x="1866237" y="6536635"/>
                <a:ext cx="816906" cy="295028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Foundation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41DD07D-9ADE-52D1-20F3-BAE1DE42ADDC}"/>
                  </a:ext>
                </a:extLst>
              </p:cNvPr>
              <p:cNvSpPr/>
              <p:nvPr/>
            </p:nvSpPr>
            <p:spPr>
              <a:xfrm>
                <a:off x="785605" y="6535400"/>
                <a:ext cx="816906" cy="29502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Storage</a:t>
                </a:r>
                <a:endParaRPr lang="en-DE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57A0990-EDAF-49F6-3F0F-29A05290F427}"/>
                  </a:ext>
                </a:extLst>
              </p:cNvPr>
              <p:cNvCxnSpPr>
                <a:stCxn id="114" idx="3"/>
                <a:endCxn id="136" idx="1"/>
              </p:cNvCxnSpPr>
              <p:nvPr/>
            </p:nvCxnSpPr>
            <p:spPr>
              <a:xfrm>
                <a:off x="987059" y="3739865"/>
                <a:ext cx="428820" cy="2416"/>
              </a:xfrm>
              <a:prstGeom prst="line">
                <a:avLst/>
              </a:prstGeom>
              <a:ln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6128260-E41B-4A20-1ECA-3682E7AE20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3890" y="3748454"/>
                <a:ext cx="428820" cy="2416"/>
              </a:xfrm>
              <a:prstGeom prst="line">
                <a:avLst/>
              </a:prstGeom>
              <a:ln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5" name="Arc 174">
                <a:extLst>
                  <a:ext uri="{FF2B5EF4-FFF2-40B4-BE49-F238E27FC236}">
                    <a16:creationId xmlns:a16="http://schemas.microsoft.com/office/drawing/2014/main" id="{06940709-A0FC-4A30-B623-4FA1BCD1A59F}"/>
                  </a:ext>
                </a:extLst>
              </p:cNvPr>
              <p:cNvSpPr/>
              <p:nvPr/>
            </p:nvSpPr>
            <p:spPr>
              <a:xfrm flipH="1" flipV="1">
                <a:off x="1735430" y="4003633"/>
                <a:ext cx="263217" cy="240986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76" name="Arc 175">
                <a:extLst>
                  <a:ext uri="{FF2B5EF4-FFF2-40B4-BE49-F238E27FC236}">
                    <a16:creationId xmlns:a16="http://schemas.microsoft.com/office/drawing/2014/main" id="{444BDB89-E848-324B-2E35-215B7FDCFFD7}"/>
                  </a:ext>
                </a:extLst>
              </p:cNvPr>
              <p:cNvSpPr/>
              <p:nvPr/>
            </p:nvSpPr>
            <p:spPr>
              <a:xfrm flipV="1">
                <a:off x="1482607" y="4003872"/>
                <a:ext cx="254051" cy="240986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3" name="Arc 192">
                <a:extLst>
                  <a:ext uri="{FF2B5EF4-FFF2-40B4-BE49-F238E27FC236}">
                    <a16:creationId xmlns:a16="http://schemas.microsoft.com/office/drawing/2014/main" id="{46350E8C-25B9-7666-C741-B44A9C17D6B5}"/>
                  </a:ext>
                </a:extLst>
              </p:cNvPr>
              <p:cNvSpPr/>
              <p:nvPr/>
            </p:nvSpPr>
            <p:spPr>
              <a:xfrm flipH="1" flipV="1">
                <a:off x="1735430" y="4438398"/>
                <a:ext cx="263217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4" name="Arc 193">
                <a:extLst>
                  <a:ext uri="{FF2B5EF4-FFF2-40B4-BE49-F238E27FC236}">
                    <a16:creationId xmlns:a16="http://schemas.microsoft.com/office/drawing/2014/main" id="{3BCC9CB9-517C-9C19-25FA-E14F4755568E}"/>
                  </a:ext>
                </a:extLst>
              </p:cNvPr>
              <p:cNvSpPr/>
              <p:nvPr/>
            </p:nvSpPr>
            <p:spPr>
              <a:xfrm flipV="1">
                <a:off x="1482607" y="4438638"/>
                <a:ext cx="254051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5" name="Arc 194">
                <a:extLst>
                  <a:ext uri="{FF2B5EF4-FFF2-40B4-BE49-F238E27FC236}">
                    <a16:creationId xmlns:a16="http://schemas.microsoft.com/office/drawing/2014/main" id="{580A8DEC-9FE1-1C4F-13C2-A6368E89A587}"/>
                  </a:ext>
                </a:extLst>
              </p:cNvPr>
              <p:cNvSpPr/>
              <p:nvPr/>
            </p:nvSpPr>
            <p:spPr>
              <a:xfrm flipH="1" flipV="1">
                <a:off x="1735430" y="4830750"/>
                <a:ext cx="263217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6" name="Arc 195">
                <a:extLst>
                  <a:ext uri="{FF2B5EF4-FFF2-40B4-BE49-F238E27FC236}">
                    <a16:creationId xmlns:a16="http://schemas.microsoft.com/office/drawing/2014/main" id="{FF307A32-507B-186F-03A5-B79ED0DF6324}"/>
                  </a:ext>
                </a:extLst>
              </p:cNvPr>
              <p:cNvSpPr/>
              <p:nvPr/>
            </p:nvSpPr>
            <p:spPr>
              <a:xfrm flipV="1">
                <a:off x="1472887" y="4830989"/>
                <a:ext cx="263771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7" name="Arc 196">
                <a:extLst>
                  <a:ext uri="{FF2B5EF4-FFF2-40B4-BE49-F238E27FC236}">
                    <a16:creationId xmlns:a16="http://schemas.microsoft.com/office/drawing/2014/main" id="{1977D056-789A-867E-BA67-DE66CC222B53}"/>
                  </a:ext>
                </a:extLst>
              </p:cNvPr>
              <p:cNvSpPr/>
              <p:nvPr/>
            </p:nvSpPr>
            <p:spPr>
              <a:xfrm flipH="1" flipV="1">
                <a:off x="1735430" y="5230344"/>
                <a:ext cx="263217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8" name="Arc 197">
                <a:extLst>
                  <a:ext uri="{FF2B5EF4-FFF2-40B4-BE49-F238E27FC236}">
                    <a16:creationId xmlns:a16="http://schemas.microsoft.com/office/drawing/2014/main" id="{7A9B9C51-4404-8A65-777C-AD3029A5A2D5}"/>
                  </a:ext>
                </a:extLst>
              </p:cNvPr>
              <p:cNvSpPr/>
              <p:nvPr/>
            </p:nvSpPr>
            <p:spPr>
              <a:xfrm flipV="1">
                <a:off x="1472887" y="5230584"/>
                <a:ext cx="263771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9" name="Arc 198">
                <a:extLst>
                  <a:ext uri="{FF2B5EF4-FFF2-40B4-BE49-F238E27FC236}">
                    <a16:creationId xmlns:a16="http://schemas.microsoft.com/office/drawing/2014/main" id="{26FBD1EC-B67F-5472-5811-1205DE9654E2}"/>
                  </a:ext>
                </a:extLst>
              </p:cNvPr>
              <p:cNvSpPr/>
              <p:nvPr/>
            </p:nvSpPr>
            <p:spPr>
              <a:xfrm flipH="1" flipV="1">
                <a:off x="1735430" y="5617342"/>
                <a:ext cx="263217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61EB2001-082B-0AE7-5DDC-38337286D17A}"/>
                  </a:ext>
                </a:extLst>
              </p:cNvPr>
              <p:cNvSpPr/>
              <p:nvPr/>
            </p:nvSpPr>
            <p:spPr>
              <a:xfrm flipV="1">
                <a:off x="1472887" y="5617577"/>
                <a:ext cx="263771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01" name="Arc 200">
                <a:extLst>
                  <a:ext uri="{FF2B5EF4-FFF2-40B4-BE49-F238E27FC236}">
                    <a16:creationId xmlns:a16="http://schemas.microsoft.com/office/drawing/2014/main" id="{9214AEC7-B583-99AC-A176-2DFBC03098F2}"/>
                  </a:ext>
                </a:extLst>
              </p:cNvPr>
              <p:cNvSpPr/>
              <p:nvPr/>
            </p:nvSpPr>
            <p:spPr>
              <a:xfrm flipH="1" flipV="1">
                <a:off x="1733525" y="6022146"/>
                <a:ext cx="263217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02" name="Arc 201">
                <a:extLst>
                  <a:ext uri="{FF2B5EF4-FFF2-40B4-BE49-F238E27FC236}">
                    <a16:creationId xmlns:a16="http://schemas.microsoft.com/office/drawing/2014/main" id="{3A4645C3-C154-F76A-3861-711B11B10974}"/>
                  </a:ext>
                </a:extLst>
              </p:cNvPr>
              <p:cNvSpPr/>
              <p:nvPr/>
            </p:nvSpPr>
            <p:spPr>
              <a:xfrm flipV="1">
                <a:off x="1470982" y="6022381"/>
                <a:ext cx="263771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03" name="Arc 202">
                <a:extLst>
                  <a:ext uri="{FF2B5EF4-FFF2-40B4-BE49-F238E27FC236}">
                    <a16:creationId xmlns:a16="http://schemas.microsoft.com/office/drawing/2014/main" id="{A80776AB-52C3-D3DF-BE5F-610C770EBFE1}"/>
                  </a:ext>
                </a:extLst>
              </p:cNvPr>
              <p:cNvSpPr/>
              <p:nvPr/>
            </p:nvSpPr>
            <p:spPr>
              <a:xfrm flipH="1" flipV="1">
                <a:off x="1733524" y="6439602"/>
                <a:ext cx="263217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04" name="Arc 203">
                <a:extLst>
                  <a:ext uri="{FF2B5EF4-FFF2-40B4-BE49-F238E27FC236}">
                    <a16:creationId xmlns:a16="http://schemas.microsoft.com/office/drawing/2014/main" id="{879EA1C5-079A-043E-AB47-DBBAF427FC99}"/>
                  </a:ext>
                </a:extLst>
              </p:cNvPr>
              <p:cNvSpPr/>
              <p:nvPr/>
            </p:nvSpPr>
            <p:spPr>
              <a:xfrm flipV="1">
                <a:off x="1470981" y="6439840"/>
                <a:ext cx="263771" cy="240985"/>
              </a:xfrm>
              <a:prstGeom prst="arc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79E3802F-334D-A02D-8DA3-98BE68A6A18B}"/>
                  </a:ext>
                </a:extLst>
              </p:cNvPr>
              <p:cNvSpPr/>
              <p:nvPr/>
            </p:nvSpPr>
            <p:spPr>
              <a:xfrm>
                <a:off x="1336432" y="2992416"/>
                <a:ext cx="799694" cy="392016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Steering Committee</a:t>
                </a:r>
                <a:endParaRPr lang="en-DE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997A5136-68FF-5B89-4DA9-A095E577D01E}"/>
                  </a:ext>
                </a:extLst>
              </p:cNvPr>
              <p:cNvCxnSpPr>
                <a:cxnSpLocks/>
                <a:stCxn id="230" idx="2"/>
                <a:endCxn id="136" idx="0"/>
              </p:cNvCxnSpPr>
              <p:nvPr/>
            </p:nvCxnSpPr>
            <p:spPr>
              <a:xfrm>
                <a:off x="1736280" y="3384432"/>
                <a:ext cx="501" cy="161839"/>
              </a:xfrm>
              <a:prstGeom prst="line">
                <a:avLst/>
              </a:prstGeom>
              <a:ln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C168A4-0D9D-51D2-4A63-F9B2423ED550}"/>
              </a:ext>
            </a:extLst>
          </p:cNvPr>
          <p:cNvSpPr txBox="1"/>
          <p:nvPr/>
        </p:nvSpPr>
        <p:spPr>
          <a:xfrm>
            <a:off x="3328889" y="3899657"/>
            <a:ext cx="358796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Merging global engineering skills with cultural insights.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78EBC-A89B-2D96-6441-98A3B00876C8}"/>
              </a:ext>
            </a:extLst>
          </p:cNvPr>
          <p:cNvSpPr txBox="1"/>
          <p:nvPr/>
        </p:nvSpPr>
        <p:spPr>
          <a:xfrm>
            <a:off x="213209" y="3505464"/>
            <a:ext cx="31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Management Structure 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06140-8F32-42C2-12D7-D6A1480A223A}"/>
              </a:ext>
            </a:extLst>
          </p:cNvPr>
          <p:cNvSpPr txBox="1"/>
          <p:nvPr/>
        </p:nvSpPr>
        <p:spPr>
          <a:xfrm>
            <a:off x="2135606" y="7071339"/>
            <a:ext cx="28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Supporters &amp; Suppliers 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290689-CB09-6941-0709-D65A2B7ABCB6}"/>
              </a:ext>
            </a:extLst>
          </p:cNvPr>
          <p:cNvSpPr txBox="1"/>
          <p:nvPr/>
        </p:nvSpPr>
        <p:spPr>
          <a:xfrm>
            <a:off x="219710" y="604553"/>
            <a:ext cx="326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 Energy Convertor Optimus Syria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8AB69-AA97-FABA-A603-2523B295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40" b="10231"/>
          <a:stretch>
            <a:fillRect/>
          </a:stretch>
        </p:blipFill>
        <p:spPr>
          <a:xfrm>
            <a:off x="3127720" y="7510763"/>
            <a:ext cx="598870" cy="443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A61C97-41DB-6AF5-69AF-51618710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49" t="9223" r="11606" b="9053"/>
          <a:stretch>
            <a:fillRect/>
          </a:stretch>
        </p:blipFill>
        <p:spPr>
          <a:xfrm>
            <a:off x="1856582" y="7510763"/>
            <a:ext cx="638864" cy="4516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AB5D8D-2765-6412-A1F7-9D50545A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12" t="29119" r="4253" b="36302"/>
          <a:stretch>
            <a:fillRect/>
          </a:stretch>
        </p:blipFill>
        <p:spPr>
          <a:xfrm>
            <a:off x="3107444" y="7990519"/>
            <a:ext cx="1554012" cy="407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2C97B2-00BA-C924-13CA-E0788E2E4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713" y="7486651"/>
            <a:ext cx="1098502" cy="491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F6C2F0-C172-A352-7D0C-28B76298A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36" y="7979993"/>
            <a:ext cx="1176812" cy="4516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693297-5EAB-9970-26DB-BFA9A1B79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71" y="7628562"/>
            <a:ext cx="941076" cy="2352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1AA470-D356-473C-F3EF-2B30A4F9E3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0878" b="25320"/>
          <a:stretch>
            <a:fillRect/>
          </a:stretch>
        </p:blipFill>
        <p:spPr>
          <a:xfrm>
            <a:off x="1448792" y="8043593"/>
            <a:ext cx="1383261" cy="3361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246B0B-4BD0-2E99-4BC0-FE85AFBA41C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944" t="6648" r="3151" b="8067"/>
          <a:stretch>
            <a:fillRect/>
          </a:stretch>
        </p:blipFill>
        <p:spPr>
          <a:xfrm>
            <a:off x="4299569" y="7481965"/>
            <a:ext cx="659954" cy="476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6922EB-19C5-A18E-22B8-958B24095C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9523" y="8068345"/>
            <a:ext cx="1606509" cy="251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87F7A4-523B-24DA-771D-DF239CB689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2103" y="48499"/>
            <a:ext cx="412527" cy="412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26878-A2D0-D9B3-01D2-0C87C9E1653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2927" b="12265"/>
          <a:stretch>
            <a:fillRect/>
          </a:stretch>
        </p:blipFill>
        <p:spPr>
          <a:xfrm>
            <a:off x="1185849" y="8569661"/>
            <a:ext cx="1137743" cy="472843"/>
          </a:xfrm>
          <a:prstGeom prst="rect">
            <a:avLst/>
          </a:prstGeom>
        </p:spPr>
      </p:pic>
      <p:pic>
        <p:nvPicPr>
          <p:cNvPr id="16" name="Picture 15" descr="A close-up of a logo&#10;&#10;AI-generated content may be incorrect.">
            <a:extLst>
              <a:ext uri="{FF2B5EF4-FFF2-40B4-BE49-F238E27FC236}">
                <a16:creationId xmlns:a16="http://schemas.microsoft.com/office/drawing/2014/main" id="{8940CB41-6600-FFB4-A7D4-77FF575A52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2335" y="8611304"/>
            <a:ext cx="1777569" cy="437379"/>
          </a:xfrm>
          <a:prstGeom prst="rect">
            <a:avLst/>
          </a:prstGeom>
        </p:spPr>
      </p:pic>
      <p:pic>
        <p:nvPicPr>
          <p:cNvPr id="18" name="Picture 17" descr="A logo of a university&#10;&#10;AI-generated content may be incorrect.">
            <a:extLst>
              <a:ext uri="{FF2B5EF4-FFF2-40B4-BE49-F238E27FC236}">
                <a16:creationId xmlns:a16="http://schemas.microsoft.com/office/drawing/2014/main" id="{C7D86483-3BE1-5949-59BC-63BFA6AE45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7378" y="8554016"/>
            <a:ext cx="572473" cy="520924"/>
          </a:xfrm>
          <a:prstGeom prst="rect">
            <a:avLst/>
          </a:prstGeom>
        </p:spPr>
      </p:pic>
      <p:pic>
        <p:nvPicPr>
          <p:cNvPr id="20" name="Picture 19" descr="A logo with colorful squares&#10;&#10;AI-generated content may be incorrect.">
            <a:extLst>
              <a:ext uri="{FF2B5EF4-FFF2-40B4-BE49-F238E27FC236}">
                <a16:creationId xmlns:a16="http://schemas.microsoft.com/office/drawing/2014/main" id="{9DE4DECA-2ACF-3B34-0745-059EE89ADFA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5829" b="10888"/>
          <a:stretch>
            <a:fillRect/>
          </a:stretch>
        </p:blipFill>
        <p:spPr>
          <a:xfrm>
            <a:off x="131897" y="8533050"/>
            <a:ext cx="977750" cy="533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99A67C-6C52-E2B7-FCF3-89A05ACCB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8200" t="14436" r="29113" b="15850"/>
          <a:stretch>
            <a:fillRect/>
          </a:stretch>
        </p:blipFill>
        <p:spPr>
          <a:xfrm>
            <a:off x="2750455" y="8529031"/>
            <a:ext cx="713978" cy="5482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B086E8-86DF-19B4-3228-626377A0D5E3}"/>
              </a:ext>
            </a:extLst>
          </p:cNvPr>
          <p:cNvSpPr txBox="1"/>
          <p:nvPr/>
        </p:nvSpPr>
        <p:spPr>
          <a:xfrm>
            <a:off x="3600660" y="602968"/>
            <a:ext cx="31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Configuration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94C081-ACD7-AA84-B962-A6A169B1C7D3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8432"/>
          <a:stretch>
            <a:fillRect/>
          </a:stretch>
        </p:blipFill>
        <p:spPr>
          <a:xfrm>
            <a:off x="3244754" y="4500752"/>
            <a:ext cx="3522114" cy="17728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F079B0-B338-4E7A-5A39-9DCB73A353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601" b="98920" l="7587" r="69116">
                        <a14:foregroundMark x1="45221" y1="90156" x2="45579" y2="98920"/>
                        <a14:foregroundMark x1="64098" y1="10924" x2="69116" y2="3601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3146" t="14280" r="36398" b="11933"/>
          <a:stretch>
            <a:fillRect/>
          </a:stretch>
        </p:blipFill>
        <p:spPr>
          <a:xfrm>
            <a:off x="3609134" y="1590036"/>
            <a:ext cx="3051605" cy="2220705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softEdge rad="6350"/>
          </a:effectLst>
        </p:spPr>
      </p:pic>
    </p:spTree>
    <p:extLst>
      <p:ext uri="{BB962C8B-B14F-4D97-AF65-F5344CB8AC3E}">
        <p14:creationId xmlns:p14="http://schemas.microsoft.com/office/powerpoint/2010/main" val="6937789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enefits of Drinking Water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07BBF"/>
      </a:accent1>
      <a:accent2>
        <a:srgbClr val="2AA9DE"/>
      </a:accent2>
      <a:accent3>
        <a:srgbClr val="E78EB4"/>
      </a:accent3>
      <a:accent4>
        <a:srgbClr val="FFF1D4"/>
      </a:accent4>
      <a:accent5>
        <a:srgbClr val="E5541F"/>
      </a:accent5>
      <a:accent6>
        <a:srgbClr val="02346A"/>
      </a:accent6>
      <a:hlink>
        <a:srgbClr val="467886"/>
      </a:hlink>
      <a:folHlink>
        <a:srgbClr val="96607D"/>
      </a:folHlink>
    </a:clrScheme>
    <a:fontScheme name="Custom 65">
      <a:majorFont>
        <a:latin typeface="Miriam Fixed"/>
        <a:ea typeface=""/>
        <a:cs typeface=""/>
      </a:majorFont>
      <a:minorFont>
        <a:latin typeface="Miriam Fixe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311183_Win32_SL_v4" id="{747FA2AA-85CE-44F7-B1A7-E5A13560611A}" vid="{9E8EDD3A-5604-4F74-B4E1-C41E4505F7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0E5D72-5E88-4C9B-A84E-FF4EC7DBB3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FBBEAE-331D-4027-9EBB-128A2A86B430}">
  <ds:schemaRefs>
    <ds:schemaRef ds:uri="http://purl.org/dc/terms/"/>
    <ds:schemaRef ds:uri="http://schemas.microsoft.com/sharepoint/v3"/>
    <ds:schemaRef ds:uri="71af3243-3dd4-4a8d-8c0d-dd76da1f02a5"/>
    <ds:schemaRef ds:uri="http://purl.org/dc/elements/1.1/"/>
    <ds:schemaRef ds:uri="http://schemas.openxmlformats.org/package/2006/metadata/core-properties"/>
    <ds:schemaRef ds:uri="16c05727-aa75-4e4a-9b5f-8a80a1165891"/>
    <ds:schemaRef ds:uri="230e9df3-be65-4c73-a93b-d1236ebd677e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94B9114-BF0F-4F01-8E5C-C1AD28FE4A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Drink water infographics poster</Template>
  <TotalTime>0</TotalTime>
  <Words>1315</Words>
  <Application>Microsoft Office PowerPoint</Application>
  <PresentationFormat>On-screen Show (4:3)</PresentationFormat>
  <Paragraphs>204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Amasis MT Pro Black</vt:lpstr>
      <vt:lpstr>Arial</vt:lpstr>
      <vt:lpstr>Calibri</vt:lpstr>
      <vt:lpstr>Courier New</vt:lpstr>
      <vt:lpstr>Miriam Fixed</vt:lpstr>
      <vt:lpstr>Times New Roman</vt:lpstr>
      <vt:lpstr>Wingdings</vt:lpstr>
      <vt:lpstr>Custom</vt:lpstr>
      <vt:lpstr>PowerPoint Presentation</vt:lpstr>
      <vt:lpstr>PowerPoint Presentation</vt:lpstr>
      <vt:lpstr>Optimus Syria </vt:lpstr>
      <vt:lpstr>Optimus Syria </vt:lpstr>
      <vt:lpstr>Optimus Syria </vt:lpstr>
      <vt:lpstr>PowerPoint Presentation</vt:lpstr>
      <vt:lpstr>Optimus Syria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Bakhtiar Sabir</dc:creator>
  <cp:lastModifiedBy>Bakhtiar Sabir</cp:lastModifiedBy>
  <cp:revision>19</cp:revision>
  <dcterms:created xsi:type="dcterms:W3CDTF">2025-12-07T20:48:22Z</dcterms:created>
  <dcterms:modified xsi:type="dcterms:W3CDTF">2026-01-12T07:53:39Z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